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2014-6-7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Unit5%20Do%20you%20like%20pears\&#35838;&#20214;\pear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Unit5%20Do%20you%20like%20pears\&#35838;&#20214;\pear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0518669_184203400307_2_副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95400" y="22860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</a:rPr>
              <a:t>Unit 5  Do you like pears?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667000" y="32004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</a:rPr>
              <a:t>A  Let’s learn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181600" y="45720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486400" y="4648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FF"/>
                </a:solidFill>
              </a:rPr>
              <a:t>茶阳镇中心小学   范婷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G:\Unit5 Do you like pears\图片\2009042317564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Free  talk (1)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09600" y="1219200"/>
            <a:ext cx="66294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A:Good morning.</a:t>
            </a:r>
          </a:p>
          <a:p>
            <a:r>
              <a:rPr lang="en-US" altLang="zh-CN" sz="3200"/>
              <a:t>B:Good morning.</a:t>
            </a:r>
          </a:p>
          <a:p>
            <a:r>
              <a:rPr lang="en-US" altLang="zh-CN" sz="3200"/>
              <a:t>A: Where are you from?</a:t>
            </a:r>
          </a:p>
          <a:p>
            <a:r>
              <a:rPr lang="en-US" altLang="zh-CN" sz="3200"/>
              <a:t>B:I’m from… Where are you from?</a:t>
            </a:r>
          </a:p>
          <a:p>
            <a:r>
              <a:rPr lang="en-US" altLang="zh-CN" sz="3200"/>
              <a:t>A: I’m from… </a:t>
            </a:r>
          </a:p>
          <a:p>
            <a:r>
              <a:rPr lang="en-US" altLang="zh-CN" sz="3200"/>
              <a:t>B:Nice to meet you.</a:t>
            </a:r>
          </a:p>
          <a:p>
            <a:r>
              <a:rPr lang="en-US" altLang="zh-CN" sz="3200"/>
              <a:t>A:Nice to meet you,too.</a:t>
            </a:r>
          </a:p>
          <a:p>
            <a:endParaRPr lang="en-US" altLang="zh-CN" sz="3200"/>
          </a:p>
          <a:p>
            <a:pPr>
              <a:spcBef>
                <a:spcPct val="50000"/>
              </a:spcBef>
            </a:pP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istrator\桌面\公开课\ppt背景\新建文件夹\0c657b25b79d344e908f9d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54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5" descr="pea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41" b="230"/>
          <a:stretch>
            <a:fillRect/>
          </a:stretch>
        </p:blipFill>
        <p:spPr bwMode="auto">
          <a:xfrm>
            <a:off x="1981200" y="1371600"/>
            <a:ext cx="18288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486400" y="4191000"/>
            <a:ext cx="228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6600" dirty="0">
                <a:solidFill>
                  <a:srgbClr val="0070C0"/>
                </a:solidFill>
                <a:latin typeface="Berlin Sans FB Demi" pitchFamily="34" charset="0"/>
              </a:rPr>
              <a:t>b</a:t>
            </a:r>
            <a:r>
              <a:rPr lang="en-US" altLang="zh-CN" sz="6600" dirty="0">
                <a:latin typeface="Berlin Sans FB Demi" pitchFamily="34" charset="0"/>
              </a:rPr>
              <a:t>ear</a:t>
            </a:r>
            <a:endParaRPr lang="en-US" altLang="zh-CN" sz="6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8199" name="Picture 2" descr="c:\DOCUME~1\cyxx03\APPLIC~1\360se6\USERDA~1\Temp\16A2A6~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196752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ea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051720" y="4221088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0070C0"/>
                </a:solidFill>
              </a:rPr>
              <a:t>p</a:t>
            </a:r>
            <a:r>
              <a:rPr lang="en-US" altLang="zh-CN" sz="6600" dirty="0" smtClean="0"/>
              <a:t>ear</a:t>
            </a:r>
            <a:endParaRPr lang="zh-CN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Administrator\桌面\公开课\ppt背景\新建文件夹\0c657b25b79d344e908f9d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67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5" descr="pea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41" b="230"/>
          <a:stretch>
            <a:fillRect/>
          </a:stretch>
        </p:blipFill>
        <p:spPr bwMode="auto">
          <a:xfrm>
            <a:off x="2133600" y="1600200"/>
            <a:ext cx="159067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7"/>
          <p:cNvGrpSpPr>
            <a:grpSpLocks/>
          </p:cNvGrpSpPr>
          <p:nvPr/>
        </p:nvGrpSpPr>
        <p:grpSpPr bwMode="auto">
          <a:xfrm>
            <a:off x="4876800" y="1143000"/>
            <a:ext cx="3200400" cy="2590800"/>
            <a:chOff x="4429124" y="1500174"/>
            <a:chExt cx="2482861" cy="1938343"/>
          </a:xfrm>
        </p:grpSpPr>
        <p:pic>
          <p:nvPicPr>
            <p:cNvPr id="7176" name="Picture 5" descr="pea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>
              <a:off x="4929190" y="1714488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5" descr="pea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 rot="-1480693">
              <a:off x="4429124" y="2285992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5" descr="pea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>
              <a:off x="5715008" y="1500174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5" descr="pea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>
              <a:off x="6000760" y="2214554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5" descr="pea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 rot="879701">
              <a:off x="5345964" y="2239672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5334000" y="3810000"/>
            <a:ext cx="228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6600" dirty="0">
                <a:latin typeface="Berlin Sans FB Demi" pitchFamily="34" charset="0"/>
              </a:rPr>
              <a:t>pear</a:t>
            </a:r>
            <a:r>
              <a:rPr lang="en-US" altLang="zh-CN" sz="6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s</a:t>
            </a:r>
          </a:p>
        </p:txBody>
      </p:sp>
      <p:pic>
        <p:nvPicPr>
          <p:cNvPr id="8204" name="pea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051720" y="3861048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/>
              <a:t>pear</a:t>
            </a:r>
            <a:endParaRPr lang="zh-CN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437" fill="hold"/>
                                        <p:tgtEl>
                                          <p:spTgt spid="82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4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4"/>
                </p:tgtEl>
              </p:cMediaNode>
            </p:audio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G:\Unit5 Do you like pears\图片\a9fa04f2161c374a342acc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3" descr="banana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27082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WordArt 19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5830888" cy="1028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/>
              </a:rPr>
              <a:t>Memory challenge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827088" y="98107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黑体" pitchFamily="2" charset="-122"/>
              </a:rPr>
              <a:t>（记忆力大挑战</a:t>
            </a:r>
            <a:r>
              <a:rPr lang="zh-CN" altLang="en-US" sz="2400">
                <a:solidFill>
                  <a:srgbClr val="0000FF"/>
                </a:solidFill>
                <a:ea typeface="黑体" pitchFamily="2" charset="-122"/>
              </a:rPr>
              <a:t>）</a:t>
            </a:r>
          </a:p>
        </p:txBody>
      </p:sp>
      <p:grpSp>
        <p:nvGrpSpPr>
          <p:cNvPr id="2" name="组合 9"/>
          <p:cNvGrpSpPr>
            <a:grpSpLocks/>
          </p:cNvGrpSpPr>
          <p:nvPr/>
        </p:nvGrpSpPr>
        <p:grpSpPr bwMode="auto">
          <a:xfrm>
            <a:off x="990600" y="4114800"/>
            <a:ext cx="3124200" cy="1730375"/>
            <a:chOff x="4714876" y="2140213"/>
            <a:chExt cx="2954535" cy="1738391"/>
          </a:xfrm>
        </p:grpSpPr>
        <p:pic>
          <p:nvPicPr>
            <p:cNvPr id="10258" name="Picture 6" descr="1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1474573">
              <a:off x="6016297" y="2140213"/>
              <a:ext cx="1148923" cy="118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Picture 6" descr="1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4876" y="2500306"/>
              <a:ext cx="1148923" cy="118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0" name="Picture 6" descr="1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494088">
              <a:off x="5474427" y="2643916"/>
              <a:ext cx="1148923" cy="118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Picture 6" descr="1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562975">
              <a:off x="6520488" y="2697514"/>
              <a:ext cx="1148923" cy="118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组合 7"/>
          <p:cNvGrpSpPr>
            <a:grpSpLocks/>
          </p:cNvGrpSpPr>
          <p:nvPr/>
        </p:nvGrpSpPr>
        <p:grpSpPr bwMode="auto">
          <a:xfrm>
            <a:off x="5334000" y="3581400"/>
            <a:ext cx="3200400" cy="2590800"/>
            <a:chOff x="4429124" y="1500174"/>
            <a:chExt cx="2482861" cy="1938343"/>
          </a:xfrm>
        </p:grpSpPr>
        <p:pic>
          <p:nvPicPr>
            <p:cNvPr id="10253" name="Picture 5" descr="pea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>
              <a:off x="4929190" y="1714488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Picture 5" descr="pea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 rot="-1480693">
              <a:off x="4429124" y="2285992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Picture 5" descr="pea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>
              <a:off x="5715008" y="1500174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Picture 5" descr="pea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>
              <a:off x="6000760" y="2214554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Picture 5" descr="pea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41" b="230"/>
            <a:stretch>
              <a:fillRect/>
            </a:stretch>
          </p:blipFill>
          <p:spPr bwMode="auto">
            <a:xfrm rot="879701">
              <a:off x="5345964" y="2239672"/>
              <a:ext cx="9112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组合 19"/>
          <p:cNvGrpSpPr>
            <a:grpSpLocks/>
          </p:cNvGrpSpPr>
          <p:nvPr/>
        </p:nvGrpSpPr>
        <p:grpSpPr bwMode="auto">
          <a:xfrm>
            <a:off x="5638800" y="1295400"/>
            <a:ext cx="2647950" cy="2360613"/>
            <a:chOff x="5562600" y="1295400"/>
            <a:chExt cx="2647950" cy="2360613"/>
          </a:xfrm>
        </p:grpSpPr>
        <p:pic>
          <p:nvPicPr>
            <p:cNvPr id="10249" name="Picture 3" descr="orange222 拷贝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77000" y="1524000"/>
              <a:ext cx="1733550" cy="159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5562600" y="1295400"/>
              <a:ext cx="1962150" cy="2360613"/>
              <a:chOff x="0" y="0"/>
              <a:chExt cx="1236" cy="1487"/>
            </a:xfrm>
          </p:grpSpPr>
          <p:pic>
            <p:nvPicPr>
              <p:cNvPr id="10251" name="Picture 5" descr="orange222 拷贝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92" cy="10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2" name="Picture 6" descr="orange222 拷贝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44" y="480"/>
                <a:ext cx="1092" cy="10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G:\Unit5 Do you like pears\图片\2009042317564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Free  talk (2)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6629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A:Hello,XX.</a:t>
            </a:r>
          </a:p>
          <a:p>
            <a:r>
              <a:rPr lang="en-US" altLang="zh-CN" sz="3200"/>
              <a:t>B:Hello,XX.</a:t>
            </a:r>
          </a:p>
          <a:p>
            <a:r>
              <a:rPr lang="en-US" altLang="zh-CN" sz="3200"/>
              <a:t>A:I like …, do you like …?</a:t>
            </a:r>
          </a:p>
          <a:p>
            <a:r>
              <a:rPr lang="en-US" altLang="zh-CN" sz="3200"/>
              <a:t>B:Yes,Ido./ No, I don’t. I like…</a:t>
            </a:r>
          </a:p>
          <a:p>
            <a:endParaRPr lang="en-US" altLang="zh-CN" sz="3200"/>
          </a:p>
          <a:p>
            <a:pPr>
              <a:spcBef>
                <a:spcPct val="50000"/>
              </a:spcBef>
            </a:pP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G:\Unit5 Do you like pears\图片\2009042317564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Free  talk (3)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609600" y="1219200"/>
            <a:ext cx="6629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A:Look,what’s that?</a:t>
            </a:r>
          </a:p>
          <a:p>
            <a:r>
              <a:rPr lang="en-US" altLang="zh-CN" sz="3200"/>
              <a:t>B:It’s a/an…</a:t>
            </a:r>
          </a:p>
          <a:p>
            <a:r>
              <a:rPr lang="en-US" altLang="zh-CN" sz="3200"/>
              <a:t>A: What colour is it?</a:t>
            </a:r>
          </a:p>
          <a:p>
            <a:r>
              <a:rPr lang="en-US" altLang="zh-CN" sz="3200"/>
              <a:t>B:It’s…</a:t>
            </a:r>
          </a:p>
          <a:p>
            <a:r>
              <a:rPr lang="en-US" altLang="zh-CN" sz="3200"/>
              <a:t>A:I like.... Do you like…?</a:t>
            </a:r>
          </a:p>
          <a:p>
            <a:r>
              <a:rPr lang="en-US" altLang="zh-CN" sz="3200"/>
              <a:t>B:Yes,I do./ No,I don’t. I like…</a:t>
            </a:r>
          </a:p>
          <a:p>
            <a:r>
              <a:rPr lang="en-US" altLang="zh-CN" sz="3200"/>
              <a:t>A:Ok.Let’s have some pears and…</a:t>
            </a:r>
          </a:p>
          <a:p>
            <a:r>
              <a:rPr lang="en-US" altLang="zh-CN" sz="3200"/>
              <a:t>B:Great.</a:t>
            </a:r>
          </a:p>
          <a:p>
            <a:endParaRPr lang="en-US" altLang="zh-CN" sz="3200"/>
          </a:p>
          <a:p>
            <a:pPr>
              <a:spcBef>
                <a:spcPct val="50000"/>
              </a:spcBef>
            </a:pP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63713" y="1628775"/>
            <a:ext cx="6408737" cy="2043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Homework: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1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.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询问并记录家人喜欢的水果。</a:t>
            </a:r>
            <a:endParaRPr lang="en-US" altLang="zh-CN" sz="32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2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.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 每个单词抄写一行</a:t>
            </a:r>
            <a:r>
              <a:rPr lang="zh-CN" altLang="en-US" sz="3200" b="1" dirty="0">
                <a:solidFill>
                  <a:srgbClr val="0000FF"/>
                </a:solidFill>
              </a:rPr>
              <a:t>，一行六个。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161</Words>
  <Application>Microsoft Office PowerPoint</Application>
  <PresentationFormat>全屏显示(4:3)</PresentationFormat>
  <Paragraphs>34</Paragraphs>
  <Slides>8</Slides>
  <Notes>0</Notes>
  <HiddenSlides>0</HiddenSlides>
  <MMClips>2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cyxx03</cp:lastModifiedBy>
  <cp:revision>2</cp:revision>
  <dcterms:modified xsi:type="dcterms:W3CDTF">2014-06-07T07:51:38Z</dcterms:modified>
</cp:coreProperties>
</file>