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9" r:id="rId4"/>
    <p:sldId id="295" r:id="rId5"/>
    <p:sldId id="274" r:id="rId6"/>
    <p:sldId id="275" r:id="rId7"/>
    <p:sldId id="260" r:id="rId8"/>
    <p:sldId id="296" r:id="rId9"/>
    <p:sldId id="300" r:id="rId10"/>
    <p:sldId id="262" r:id="rId11"/>
    <p:sldId id="263" r:id="rId12"/>
    <p:sldId id="264" r:id="rId13"/>
    <p:sldId id="265" r:id="rId14"/>
    <p:sldId id="271" r:id="rId15"/>
    <p:sldId id="272" r:id="rId16"/>
    <p:sldId id="268" r:id="rId17"/>
    <p:sldId id="298" r:id="rId18"/>
    <p:sldId id="297" r:id="rId19"/>
    <p:sldId id="277" r:id="rId20"/>
    <p:sldId id="269" r:id="rId2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E23D3-60CC-46AB-8A23-038D6A5D268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9517C-AC96-46D1-90C3-0A50936025F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4BF95-9399-41B0-8B8E-DAB8AF6E552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D88DE-9103-4244-9916-2CBC0D38146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0FC25-33A3-451D-BDB7-AB85AA53A1F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05588-5EC1-4161-BA48-B0B617883C3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5BA6B-B973-440E-B644-CFB473AF67C5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25806-FE2D-41E6-BE32-AE3FCDEA63C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0ECA2-18FD-4E6B-A671-56551CDBEDD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F80D8-3B75-4173-BEE3-AA110B4EB47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6F984-0BBC-4FCD-BBFE-77C03599DA7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F50BB-8CD4-4E42-A630-16175CB02CB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447D8-D920-4A7D-B77D-3666429660F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7C021-D312-4DC7-B9C5-2C216A6FF15B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577D3-53EB-42F7-BFB7-DF92A190BE0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B5AE6-BF0F-48AB-98C8-DDB44215BD9B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22F3E-4975-4D07-9AA1-0A67E70FB3A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DA0F7-687D-4F40-90C0-A329A3920A4C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E3712-E293-45A1-8A84-5344413BBF1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42EE1-9D49-496B-82E4-A1D02011E06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14FEA-A933-4E13-BC97-E52719DB694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1CFB7-FB5A-41B7-8896-136FDB57500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5C9E6-417F-4B4C-B406-4803471189C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84F5F4F-032A-4664-8CCA-893AE82AAF7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98EEF4C-52C2-41BB-A54D-A63B0316140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GIF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GIF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GIF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GIF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GIF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1.wav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image" Target="../media/image2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GIF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well2 副本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96975"/>
            <a:ext cx="91440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3" descr="pbir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0"/>
            <a:ext cx="27717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476375" y="0"/>
            <a:ext cx="5111750" cy="1189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7200">
                <a:latin typeface="Calibri" panose="020F0502020204030204" pitchFamily="34" charset="0"/>
              </a:rPr>
              <a:t>12</a:t>
            </a:r>
            <a:r>
              <a:rPr lang="zh-CN" altLang="en-US" sz="7200">
                <a:latin typeface="Calibri" panose="020F0502020204030204" pitchFamily="34" charset="0"/>
              </a:rPr>
              <a:t>坐井观天</a:t>
            </a:r>
            <a:endParaRPr lang="zh-CN" altLang="en-US" sz="72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ndAc>
      <p:stSnd>
        <p:snd r:embed="rId3" name="D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200391682078106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Picture 3" descr="200510172102153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0"/>
            <a:ext cx="2051050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28 -0.01757 L -1.0316 -0.0175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xin_48f9563f389e46368350eec7079b1570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Picture 3" descr="200510172102153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0"/>
            <a:ext cx="2051050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28 -0.01757 L -1.0316 -0.0175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20080726_3234eb17cc9eb60d61daS9NNAWVQhpN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Picture 3" descr="200510172102153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0"/>
            <a:ext cx="2051050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28 -0.01757 L -1.0316 -0.0175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000000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300038" y="-223838"/>
            <a:ext cx="9748838" cy="731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9" name="Picture 3" descr="200510172102153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0"/>
            <a:ext cx="2051050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28 -0.01757 L -1.0316 -0.0175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2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3" name="Picture 3" descr="200510172102153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0"/>
            <a:ext cx="2051050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28 -0.01757 L -1.0316 -0.0175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80"/>
          <p:cNvPicPr>
            <a:picLocks noChangeAspect="1" noChangeArrowheads="1"/>
          </p:cNvPicPr>
          <p:nvPr/>
        </p:nvPicPr>
        <p:blipFill>
          <a:blip r:embed="rId1" cstate="print">
            <a:lum bright="54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0" y="1844675"/>
            <a:ext cx="1979613" cy="2911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24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     </a:t>
            </a:r>
            <a:r>
              <a:rPr kumimoji="1"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“</a:t>
            </a:r>
            <a:r>
              <a:rPr kumimoji="1" lang="zh-CN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楷体_GB2312" panose="02010609030101010101" pitchFamily="49" charset="-122"/>
              </a:rPr>
              <a:t>朋</a:t>
            </a:r>
            <a:r>
              <a:rPr kumimoji="1"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楷体_GB2312" panose="02010609030101010101" pitchFamily="49" charset="-122"/>
              </a:rPr>
              <a:t>友，我天天坐在井里，一抬头就看天。我不会弄错的</a:t>
            </a:r>
            <a:r>
              <a:rPr kumimoji="1" lang="zh-CN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楷体_GB2312" panose="02010609030101010101" pitchFamily="49" charset="-122"/>
              </a:rPr>
              <a:t>。</a:t>
            </a:r>
            <a:r>
              <a:rPr kumimoji="1" lang="zh-C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”</a:t>
            </a:r>
            <a:endParaRPr kumimoji="1"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楷体_GB2312" panose="02010609030101010101" pitchFamily="49" charset="-122"/>
            </a:endParaRP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7239000" y="1371600"/>
            <a:ext cx="1905000" cy="23267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kumimoji="1" lang="en-US" altLang="zh-CN" sz="3600" dirty="0">
                <a:solidFill>
                  <a:srgbClr val="280DF3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3600" dirty="0" smtClean="0">
                <a:solidFill>
                  <a:srgbClr val="280DF3"/>
                </a:solidFill>
                <a:latin typeface="Times New Roman" panose="02020603050405020304" pitchFamily="18" charset="0"/>
              </a:rPr>
              <a:t>  </a:t>
            </a:r>
            <a:r>
              <a:rPr kumimoji="1" lang="zh-CN" altLang="en-US" sz="3600" dirty="0" smtClean="0">
                <a:solidFill>
                  <a:srgbClr val="280DF3"/>
                </a:solidFill>
                <a:latin typeface="Times New Roman" panose="02020603050405020304" pitchFamily="18" charset="0"/>
              </a:rPr>
              <a:t>“</a:t>
            </a:r>
            <a:r>
              <a:rPr kumimoji="1" lang="zh-CN" altLang="en-US" sz="2400" b="1" dirty="0" smtClean="0">
                <a:solidFill>
                  <a:srgbClr val="280DF3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楷体_GB2312" panose="02010609030101010101" pitchFamily="49" charset="-122"/>
              </a:rPr>
              <a:t>朋</a:t>
            </a:r>
            <a:r>
              <a:rPr kumimoji="1" lang="zh-CN" altLang="en-US" sz="2400" b="1" dirty="0">
                <a:solidFill>
                  <a:srgbClr val="280DF3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楷体_GB2312" panose="02010609030101010101" pitchFamily="49" charset="-122"/>
              </a:rPr>
              <a:t>友，你是弄错了。不信，你跳出井来看一看吧</a:t>
            </a:r>
            <a:r>
              <a:rPr kumimoji="1" lang="zh-CN" altLang="en-US" sz="2400" b="1" dirty="0" smtClean="0">
                <a:solidFill>
                  <a:srgbClr val="280DF3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楷体_GB2312" panose="02010609030101010101" pitchFamily="49" charset="-122"/>
              </a:rPr>
              <a:t>。</a:t>
            </a:r>
            <a:r>
              <a:rPr kumimoji="1" lang="zh-CN" altLang="en-US" sz="2400" dirty="0" smtClean="0">
                <a:solidFill>
                  <a:srgbClr val="280DF3"/>
                </a:solidFill>
                <a:latin typeface="Times New Roman" panose="02020603050405020304" pitchFamily="18" charset="0"/>
              </a:rPr>
              <a:t>”</a:t>
            </a:r>
            <a:endParaRPr kumimoji="1" lang="zh-CN" altLang="en-US" sz="2400" b="1" dirty="0">
              <a:solidFill>
                <a:srgbClr val="280DF3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楷体_GB2312" panose="02010609030101010101" pitchFamily="49" charset="-122"/>
            </a:endParaRP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6732240" y="601663"/>
            <a:ext cx="241176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楷体_GB2312" panose="02010609030101010101" pitchFamily="49" charset="-122"/>
              </a:rPr>
              <a:t> </a:t>
            </a:r>
            <a:r>
              <a:rPr kumimoji="1"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楷体_GB2312" panose="02010609030101010101" pitchFamily="49" charset="-122"/>
              </a:rPr>
              <a:t>小鸟也笑</a:t>
            </a:r>
            <a:r>
              <a:rPr kumimoji="1"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楷体_GB2312" panose="02010609030101010101" pitchFamily="49" charset="-122"/>
              </a:rPr>
              <a:t>了，说</a:t>
            </a:r>
            <a:endParaRPr kumimoji="1"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楷体_GB2312" panose="02010609030101010101" pitchFamily="49" charset="-122"/>
            </a:endParaRPr>
          </a:p>
        </p:txBody>
      </p:sp>
      <p:sp>
        <p:nvSpPr>
          <p:cNvPr id="31749" name="AutoShape 6"/>
          <p:cNvSpPr>
            <a:spLocks noChangeArrowheads="1"/>
          </p:cNvSpPr>
          <p:nvPr/>
        </p:nvSpPr>
        <p:spPr bwMode="auto">
          <a:xfrm>
            <a:off x="7884368" y="1052736"/>
            <a:ext cx="152400" cy="152400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0" y="762000"/>
            <a:ext cx="233975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楷体_GB2312" panose="02010609030101010101" pitchFamily="49" charset="-122"/>
              </a:rPr>
              <a:t>青蛙笑</a:t>
            </a:r>
            <a:r>
              <a:rPr kumimoji="1" lang="zh-CN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楷体_GB2312" panose="02010609030101010101" pitchFamily="49" charset="-122"/>
              </a:rPr>
              <a:t>了，说</a:t>
            </a:r>
            <a:endParaRPr kumimoji="1"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楷体_GB2312" panose="02010609030101010101" pitchFamily="49" charset="-122"/>
            </a:endParaRPr>
          </a:p>
        </p:txBody>
      </p:sp>
      <p:sp>
        <p:nvSpPr>
          <p:cNvPr id="31751" name="AutoShape 8"/>
          <p:cNvSpPr>
            <a:spLocks noChangeArrowheads="1"/>
          </p:cNvSpPr>
          <p:nvPr/>
        </p:nvSpPr>
        <p:spPr bwMode="auto">
          <a:xfrm>
            <a:off x="899592" y="1268760"/>
            <a:ext cx="152400" cy="152400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pic>
        <p:nvPicPr>
          <p:cNvPr id="28680" name="Picture 9" descr="0000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694E00"/>
              </a:clrFrom>
              <a:clrTo>
                <a:srgbClr val="694E00">
                  <a:alpha val="0"/>
                </a:srgbClr>
              </a:clrTo>
            </a:clrChange>
          </a:blip>
          <a:srcRect l="21587" t="12970" r="21587" b="12970"/>
          <a:stretch>
            <a:fillRect/>
          </a:stretch>
        </p:blipFill>
        <p:spPr bwMode="auto">
          <a:xfrm>
            <a:off x="2438400" y="533400"/>
            <a:ext cx="4267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AutoShape 10"/>
          <p:cNvSpPr>
            <a:spLocks noChangeArrowheads="1"/>
          </p:cNvSpPr>
          <p:nvPr/>
        </p:nvSpPr>
        <p:spPr bwMode="auto">
          <a:xfrm rot="21568604" flipV="1">
            <a:off x="7113588" y="1412875"/>
            <a:ext cx="1878012" cy="2803525"/>
          </a:xfrm>
          <a:prstGeom prst="wedgeRoundRectCallout">
            <a:avLst>
              <a:gd name="adj1" fmla="val -145856"/>
              <a:gd name="adj2" fmla="val 47481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</a:ln>
        </p:spPr>
        <p:txBody>
          <a:bodyPr rot="10800000" anchor="ctr"/>
          <a:lstStyle/>
          <a:p>
            <a:endParaRPr kumimoji="1"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28682" name="AutoShape 11"/>
          <p:cNvSpPr>
            <a:spLocks noChangeArrowheads="1"/>
          </p:cNvSpPr>
          <p:nvPr/>
        </p:nvSpPr>
        <p:spPr bwMode="auto">
          <a:xfrm>
            <a:off x="0" y="1981200"/>
            <a:ext cx="2057400" cy="2895600"/>
          </a:xfrm>
          <a:prstGeom prst="wedgeRoundRectCallout">
            <a:avLst>
              <a:gd name="adj1" fmla="val 129245"/>
              <a:gd name="adj2" fmla="val 39694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</a:ln>
        </p:spPr>
        <p:txBody>
          <a:bodyPr anchor="ctr"/>
          <a:lstStyle/>
          <a:p>
            <a:endParaRPr kumimoji="1"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28683" name="AutoShape 12"/>
          <p:cNvSpPr>
            <a:spLocks noChangeArrowheads="1"/>
          </p:cNvSpPr>
          <p:nvPr/>
        </p:nvSpPr>
        <p:spPr bwMode="auto">
          <a:xfrm>
            <a:off x="228600" y="5715000"/>
            <a:ext cx="2362200" cy="1143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28684" name="Text Box 13"/>
          <p:cNvSpPr txBox="1">
            <a:spLocks noChangeArrowheads="1"/>
          </p:cNvSpPr>
          <p:nvPr/>
        </p:nvSpPr>
        <p:spPr bwMode="auto">
          <a:xfrm>
            <a:off x="609600" y="60198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  <a:ea typeface="楷体_GB2312" panose="02010609030101010101" pitchFamily="49" charset="-122"/>
                <a:cs typeface="楷体_GB2312" panose="02010609030101010101" pitchFamily="49" charset="-122"/>
              </a:rPr>
              <a:t>第三次对话</a:t>
            </a:r>
            <a:endParaRPr lang="zh-CN" altLang="en-US" sz="2400" b="1">
              <a:latin typeface="Times New Roman" panose="02020603050405020304" pitchFamily="18" charset="0"/>
              <a:ea typeface="楷体_GB2312" panose="02010609030101010101" pitchFamily="49" charset="-122"/>
              <a:cs typeface="楷体_GB2312" panose="0201060903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  <p:bldP spid="317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8c0a3e6df428dfe783cb4a68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Text Box 3"/>
          <p:cNvSpPr txBox="1">
            <a:spLocks noChangeArrowheads="1"/>
          </p:cNvSpPr>
          <p:nvPr/>
        </p:nvSpPr>
        <p:spPr bwMode="auto">
          <a:xfrm>
            <a:off x="0" y="116632"/>
            <a:ext cx="86042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Calibri" panose="020F0502020204030204" pitchFamily="34" charset="0"/>
              </a:rPr>
              <a:t>      </a:t>
            </a:r>
            <a:r>
              <a:rPr lang="zh-CN" altLang="en-US" sz="2800" b="1" dirty="0">
                <a:latin typeface="Calibri" panose="020F0502020204030204" pitchFamily="34" charset="0"/>
              </a:rPr>
              <a:t>青蛙问小鸟 ：“</a:t>
            </a:r>
            <a:r>
              <a:rPr lang="zh-CN" altLang="en-US" sz="2800" b="1" u="sng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</a:rPr>
              <a:t>你从哪儿来呀</a:t>
            </a:r>
            <a:r>
              <a:rPr lang="zh-CN" altLang="en-US" sz="2800" b="1" dirty="0">
                <a:latin typeface="Calibri" panose="020F0502020204030204" pitchFamily="34" charset="0"/>
              </a:rPr>
              <a:t>？”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0" y="620688"/>
            <a:ext cx="8604250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Calibri" panose="020F0502020204030204" pitchFamily="34" charset="0"/>
              </a:rPr>
              <a:t>     </a:t>
            </a:r>
            <a:r>
              <a:rPr lang="zh-CN" altLang="en-US" sz="2800" b="1" dirty="0">
                <a:latin typeface="Calibri" panose="020F0502020204030204" pitchFamily="34" charset="0"/>
              </a:rPr>
              <a:t>小鸟回答说：“</a:t>
            </a:r>
            <a:r>
              <a:rPr lang="zh-CN" altLang="en-US" sz="2800" b="1" u="wavyHeavy" dirty="0">
                <a:uFill>
                  <a:solidFill>
                    <a:srgbClr val="00B050"/>
                  </a:solidFill>
                </a:uFill>
                <a:latin typeface="Calibri" panose="020F0502020204030204" pitchFamily="34" charset="0"/>
              </a:rPr>
              <a:t>我从天上来，飞了一百多里，口渴了，下来找点水喝</a:t>
            </a:r>
            <a:r>
              <a:rPr lang="zh-CN" altLang="en-US" sz="2800" b="1" dirty="0">
                <a:latin typeface="Calibri" panose="020F0502020204030204" pitchFamily="34" charset="0"/>
              </a:rPr>
              <a:t>。”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0" y="1556792"/>
            <a:ext cx="8604250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Calibri" panose="020F0502020204030204" pitchFamily="34" charset="0"/>
              </a:rPr>
              <a:t>     青蛙说 ：“</a:t>
            </a:r>
            <a:r>
              <a:rPr lang="zh-CN" altLang="en-US" sz="2800" b="1" u="sng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</a:rPr>
              <a:t>朋友，别说大话了！天不过井口那么</a:t>
            </a:r>
            <a:r>
              <a:rPr lang="zh-CN" altLang="en-US" sz="2800" b="1" u="sng" dirty="0" smtClean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</a:rPr>
              <a:t>大还</a:t>
            </a:r>
            <a:r>
              <a:rPr lang="zh-CN" altLang="en-US" sz="2800" b="1" u="sng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</a:rPr>
              <a:t>用飞那么远</a:t>
            </a:r>
            <a:r>
              <a:rPr lang="zh-CN" altLang="en-US" sz="2800" b="1" u="sng" dirty="0" smtClean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</a:rPr>
              <a:t>吗？”</a:t>
            </a:r>
            <a:endParaRPr lang="zh-CN" altLang="en-US" sz="2800" b="1" u="sng" dirty="0">
              <a:uFill>
                <a:solidFill>
                  <a:srgbClr val="FF0000"/>
                </a:solidFill>
              </a:uFill>
              <a:latin typeface="Calibri" panose="020F0502020204030204" pitchFamily="34" charset="0"/>
            </a:endParaRP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0" y="2564904"/>
            <a:ext cx="867568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Calibri" panose="020F0502020204030204" pitchFamily="34" charset="0"/>
              </a:rPr>
              <a:t>      小鸟说：“</a:t>
            </a:r>
            <a:r>
              <a:rPr lang="zh-CN" altLang="en-US" sz="2800" b="1" u="wavyHeavy" dirty="0">
                <a:uFill>
                  <a:solidFill>
                    <a:srgbClr val="00B050"/>
                  </a:solidFill>
                </a:uFill>
                <a:latin typeface="Calibri" panose="020F0502020204030204" pitchFamily="34" charset="0"/>
              </a:rPr>
              <a:t>你弄错了。天无边无际，大得很哪</a:t>
            </a:r>
            <a:r>
              <a:rPr lang="zh-CN" altLang="en-US" sz="2800" b="1" dirty="0">
                <a:latin typeface="Calibri" panose="020F0502020204030204" pitchFamily="34" charset="0"/>
              </a:rPr>
              <a:t>！ ”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0" y="3068960"/>
            <a:ext cx="8713787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Calibri" panose="020F0502020204030204" pitchFamily="34" charset="0"/>
              </a:rPr>
              <a:t>       </a:t>
            </a:r>
            <a:r>
              <a:rPr lang="zh-CN" altLang="en-US" sz="2800" b="1" dirty="0">
                <a:latin typeface="Calibri" panose="020F0502020204030204" pitchFamily="34" charset="0"/>
              </a:rPr>
              <a:t>青蛙笑了，说</a:t>
            </a:r>
            <a:r>
              <a:rPr lang="zh-CN" altLang="en-US" sz="2800" b="1" u="sng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</a:rPr>
              <a:t>：“朋友，我天天坐在井里，一抬头就看见天。我不会弄错的。”</a:t>
            </a:r>
            <a:endParaRPr lang="zh-CN" altLang="en-US" sz="2800" b="1" u="sng" dirty="0">
              <a:uFill>
                <a:solidFill>
                  <a:srgbClr val="FF0000"/>
                </a:solidFill>
              </a:uFill>
              <a:latin typeface="Calibri" panose="020F0502020204030204" pitchFamily="34" charset="0"/>
            </a:endParaRPr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0" y="4005064"/>
            <a:ext cx="8713787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Calibri" panose="020F0502020204030204" pitchFamily="34" charset="0"/>
              </a:rPr>
              <a:t>       </a:t>
            </a:r>
            <a:r>
              <a:rPr lang="zh-CN" altLang="en-US" sz="2800" b="1" dirty="0">
                <a:latin typeface="Calibri" panose="020F0502020204030204" pitchFamily="34" charset="0"/>
              </a:rPr>
              <a:t>小鸟也笑了，说：“</a:t>
            </a:r>
            <a:r>
              <a:rPr lang="zh-CN" altLang="en-US" sz="2800" b="1" u="wavyHeavy" dirty="0">
                <a:uFill>
                  <a:solidFill>
                    <a:srgbClr val="00B050"/>
                  </a:solidFill>
                </a:uFill>
                <a:latin typeface="Calibri" panose="020F0502020204030204" pitchFamily="34" charset="0"/>
              </a:rPr>
              <a:t>朋友，你是弄错了。不信，你跳出井口来看一看吧。</a:t>
            </a:r>
            <a:r>
              <a:rPr lang="zh-CN" altLang="en-US" sz="2800" b="1" dirty="0">
                <a:latin typeface="Calibri" panose="020F0502020204030204" pitchFamily="34" charset="0"/>
              </a:rPr>
              <a:t>”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8c0a3e6df428dfe783cb4a68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8642350" cy="642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428625" y="214313"/>
            <a:ext cx="3500438" cy="101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6000" b="1">
                <a:latin typeface="Calibri" panose="020F0502020204030204" pitchFamily="34" charset="0"/>
              </a:rPr>
              <a:t>小练笔</a:t>
            </a:r>
            <a:endParaRPr lang="zh-CN" altLang="en-US" sz="6000" b="1">
              <a:latin typeface="Calibri" panose="020F0502020204030204" pitchFamily="34" charset="0"/>
            </a:endParaRPr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107950" y="1412875"/>
            <a:ext cx="8286750" cy="4295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6000" b="1">
                <a:latin typeface="Calibri" panose="020F0502020204030204" pitchFamily="34" charset="0"/>
              </a:rPr>
              <a:t>        </a:t>
            </a:r>
            <a:r>
              <a:rPr lang="zh-CN" altLang="en-US" sz="5400" b="1">
                <a:latin typeface="Calibri" panose="020F0502020204030204" pitchFamily="34" charset="0"/>
              </a:rPr>
              <a:t>请同学们发挥想象，想一想假如你是那只小青蛙，当你跳出井口后，你会看到什么，想说些什么？看看谁写的最好。</a:t>
            </a:r>
            <a:endParaRPr lang="zh-CN" altLang="en-US" sz="5400" b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图片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301943" y="-226378"/>
            <a:ext cx="9748838" cy="731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685800" y="5638800"/>
            <a:ext cx="7924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579438" y="476885"/>
            <a:ext cx="8137525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 dirty="0">
                <a:latin typeface="Calibri" panose="020F0502020204030204" pitchFamily="34" charset="0"/>
              </a:rPr>
              <a:t>        </a:t>
            </a:r>
            <a:endParaRPr lang="zh-CN" altLang="en-US" sz="4800" b="1" dirty="0">
              <a:latin typeface="Calibri" panose="020F0502020204030204" pitchFamily="34" charset="0"/>
            </a:endParaRP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788720" y="476672"/>
            <a:ext cx="7272337" cy="50774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Calibri" panose="020F0502020204030204" pitchFamily="34" charset="0"/>
              </a:rPr>
              <a:t>青蛙跳出了井口看到了</a:t>
            </a:r>
            <a:r>
              <a:rPr lang="en-US" altLang="zh-CN" sz="54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Calibri" panose="020F0502020204030204" pitchFamily="34" charset="0"/>
              </a:rPr>
              <a:t>----------------------------</a:t>
            </a:r>
            <a:r>
              <a:rPr lang="zh-CN" altLang="en-US" sz="54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Calibri" panose="020F0502020204030204" pitchFamily="34" charset="0"/>
              </a:rPr>
              <a:t>；看到了</a:t>
            </a:r>
            <a:r>
              <a:rPr lang="en-US" altLang="zh-CN" sz="54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Calibri" panose="020F0502020204030204" pitchFamily="34" charset="0"/>
              </a:rPr>
              <a:t>-------------------</a:t>
            </a:r>
            <a:r>
              <a:rPr lang="zh-CN" altLang="en-US" sz="54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Calibri" panose="020F0502020204030204" pitchFamily="34" charset="0"/>
              </a:rPr>
              <a:t>；看到了</a:t>
            </a:r>
            <a:r>
              <a:rPr lang="en-US" altLang="zh-CN" sz="54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Calibri" panose="020F0502020204030204" pitchFamily="34" charset="0"/>
              </a:rPr>
              <a:t>----------------------</a:t>
            </a:r>
            <a:r>
              <a:rPr lang="zh-CN" altLang="en-US" sz="54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Calibri" panose="020F0502020204030204" pitchFamily="34" charset="0"/>
              </a:rPr>
              <a:t>；他对小鸟说：</a:t>
            </a:r>
            <a:r>
              <a:rPr lang="en-US" altLang="zh-CN" sz="54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Calibri" panose="020F0502020204030204" pitchFamily="34" charset="0"/>
              </a:rPr>
              <a:t>“--------------------------------------</a:t>
            </a:r>
            <a:r>
              <a:rPr lang="zh-CN" altLang="en-US" sz="54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Calibri" panose="020F0502020204030204" pitchFamily="34" charset="0"/>
              </a:rPr>
              <a:t>。</a:t>
            </a:r>
            <a:r>
              <a:rPr lang="en-US" altLang="zh-CN" sz="54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Calibri" panose="020F0502020204030204" pitchFamily="34" charset="0"/>
              </a:rPr>
              <a:t>”</a:t>
            </a:r>
            <a:r>
              <a:rPr lang="zh-CN" altLang="en-US" sz="5400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Calibri" panose="020F0502020204030204" pitchFamily="34" charset="0"/>
              </a:rPr>
              <a:t>     </a:t>
            </a:r>
            <a:r>
              <a:rPr lang="zh-CN" altLang="en-US" dirty="0">
                <a:solidFill>
                  <a:srgbClr val="FF0066"/>
                </a:solidFill>
                <a:latin typeface="Calibri" panose="020F0502020204030204" pitchFamily="34" charset="0"/>
              </a:rPr>
              <a:t> </a:t>
            </a:r>
            <a:endParaRPr lang="zh-CN" altLang="en-US" sz="4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autoUpdateAnimBg="0"/>
      <p:bldP spid="11264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图片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323850" y="-242888"/>
            <a:ext cx="9748838" cy="731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685800" y="5638800"/>
            <a:ext cx="7924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611188" y="476250"/>
            <a:ext cx="8137525" cy="1190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latin typeface="Calibri" panose="020F0502020204030204" pitchFamily="34" charset="0"/>
              </a:rPr>
              <a:t>        交流：学了这则寓言故事后，你懂得了一个什么道理？</a:t>
            </a: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1331913" y="2565400"/>
            <a:ext cx="7272337" cy="31067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FF0066"/>
                </a:solidFill>
                <a:latin typeface="Calibri" panose="020F0502020204030204" pitchFamily="34" charset="0"/>
              </a:rPr>
              <a:t>        </a:t>
            </a:r>
            <a:r>
              <a:rPr lang="zh-CN" altLang="en-US" sz="4400">
                <a:latin typeface="Calibri" panose="020F0502020204030204" pitchFamily="34" charset="0"/>
              </a:rPr>
              <a:t>看问题，认识事物，不要像青蛙那样自以为是，要像小鸟那样飞得高看得远。</a:t>
            </a:r>
            <a:endParaRPr lang="zh-CN" altLang="en-US" sz="440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endParaRPr lang="zh-CN" altLang="en-US" sz="4400">
              <a:latin typeface="Calibri" panose="020F0502020204030204" pitchFamily="34" charset="0"/>
            </a:endParaRPr>
          </a:p>
        </p:txBody>
      </p:sp>
      <p:pic>
        <p:nvPicPr>
          <p:cNvPr id="31749" name="Picture 4" descr="dac85115aac6bb27c83d6d1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3850" y="-315913"/>
            <a:ext cx="9791700" cy="741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395288" y="333375"/>
            <a:ext cx="3024187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/>
              <a:t>拓展阅读</a:t>
            </a:r>
            <a:endParaRPr lang="zh-CN" altLang="en-US" sz="4800" b="1"/>
          </a:p>
        </p:txBody>
      </p:sp>
      <p:sp>
        <p:nvSpPr>
          <p:cNvPr id="31751" name="Text Box 8"/>
          <p:cNvSpPr txBox="1">
            <a:spLocks noChangeArrowheads="1"/>
          </p:cNvSpPr>
          <p:nvPr/>
        </p:nvSpPr>
        <p:spPr bwMode="auto">
          <a:xfrm>
            <a:off x="1042988" y="1341438"/>
            <a:ext cx="7489825" cy="47999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latin typeface="宋体" panose="02010600030101010101" pitchFamily="2" charset="-122"/>
              </a:rPr>
              <a:t>必读</a:t>
            </a:r>
            <a:endParaRPr lang="zh-CN" altLang="en-US" sz="3600" b="1"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>
                <a:latin typeface="宋体" panose="02010600030101010101" pitchFamily="2" charset="-122"/>
              </a:rPr>
              <a:t>        </a:t>
            </a:r>
            <a:r>
              <a:rPr lang="en-US" altLang="zh-CN" sz="3600" b="1">
                <a:latin typeface="宋体" panose="02010600030101010101" pitchFamily="2" charset="-122"/>
              </a:rPr>
              <a:t>《</a:t>
            </a:r>
            <a:r>
              <a:rPr lang="zh-CN" altLang="en-US" sz="3600" b="1">
                <a:latin typeface="宋体" panose="02010600030101010101" pitchFamily="2" charset="-122"/>
              </a:rPr>
              <a:t>一孔之见</a:t>
            </a:r>
            <a:r>
              <a:rPr lang="en-US" altLang="zh-CN" sz="3600" b="1">
                <a:latin typeface="宋体" panose="02010600030101010101" pitchFamily="2" charset="-122"/>
              </a:rPr>
              <a:t>》54</a:t>
            </a:r>
            <a:r>
              <a:rPr lang="zh-CN" altLang="en-US" sz="3600" b="1">
                <a:latin typeface="宋体" panose="02010600030101010101" pitchFamily="2" charset="-122"/>
              </a:rPr>
              <a:t>页</a:t>
            </a:r>
            <a:endParaRPr lang="zh-CN" altLang="en-US" sz="3600" b="1"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>
                <a:latin typeface="宋体" panose="02010600030101010101" pitchFamily="2" charset="-122"/>
              </a:rPr>
              <a:t>        《</a:t>
            </a:r>
            <a:r>
              <a:rPr lang="zh-CN" altLang="en-US" sz="3600" b="1">
                <a:latin typeface="宋体" panose="02010600030101010101" pitchFamily="2" charset="-122"/>
              </a:rPr>
              <a:t>盲人摸象</a:t>
            </a:r>
            <a:r>
              <a:rPr lang="en-US" altLang="zh-CN" sz="3600" b="1">
                <a:latin typeface="宋体" panose="02010600030101010101" pitchFamily="2" charset="-122"/>
              </a:rPr>
              <a:t>》</a:t>
            </a:r>
            <a:r>
              <a:rPr lang="en-US" altLang="zh-CN" sz="3600" b="1">
                <a:latin typeface="宋体" panose="02010600030101010101" pitchFamily="2" charset="-122"/>
                <a:sym typeface="+mn-ea"/>
              </a:rPr>
              <a:t>54</a:t>
            </a:r>
            <a:r>
              <a:rPr lang="zh-CN" altLang="en-US" sz="3600" b="1">
                <a:latin typeface="宋体" panose="02010600030101010101" pitchFamily="2" charset="-122"/>
                <a:sym typeface="+mn-ea"/>
              </a:rPr>
              <a:t>页</a:t>
            </a:r>
            <a:endParaRPr lang="en-US" altLang="zh-CN" sz="3600" b="1"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>
                <a:latin typeface="宋体" panose="02010600030101010101" pitchFamily="2" charset="-122"/>
              </a:rPr>
              <a:t>        《</a:t>
            </a:r>
            <a:r>
              <a:rPr lang="zh-CN" altLang="en-US" sz="3600" b="1">
                <a:latin typeface="宋体" panose="02010600030101010101" pitchFamily="2" charset="-122"/>
              </a:rPr>
              <a:t>饮鸩止渴</a:t>
            </a:r>
            <a:r>
              <a:rPr lang="en-US" altLang="zh-CN" sz="3600" b="1">
                <a:latin typeface="宋体" panose="02010600030101010101" pitchFamily="2" charset="-122"/>
              </a:rPr>
              <a:t>》55</a:t>
            </a:r>
            <a:r>
              <a:rPr lang="zh-CN" altLang="en-US" sz="3600" b="1">
                <a:latin typeface="宋体" panose="02010600030101010101" pitchFamily="2" charset="-122"/>
              </a:rPr>
              <a:t>页</a:t>
            </a:r>
            <a:endParaRPr lang="zh-CN" altLang="en-US" sz="3600" b="1"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>
                <a:latin typeface="宋体" panose="02010600030101010101" pitchFamily="2" charset="-122"/>
              </a:rPr>
              <a:t>选读</a:t>
            </a:r>
            <a:endParaRPr lang="zh-CN" altLang="en-US" sz="3600" b="1"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>
                <a:latin typeface="宋体" panose="02010600030101010101" pitchFamily="2" charset="-122"/>
              </a:rPr>
              <a:t>        </a:t>
            </a:r>
            <a:r>
              <a:rPr lang="en-US" altLang="zh-CN" sz="3600" b="1">
                <a:latin typeface="宋体" panose="02010600030101010101" pitchFamily="2" charset="-122"/>
              </a:rPr>
              <a:t>《</a:t>
            </a:r>
            <a:r>
              <a:rPr lang="zh-CN" altLang="en-US" sz="3600" b="1">
                <a:latin typeface="宋体" panose="02010600030101010101" pitchFamily="2" charset="-122"/>
              </a:rPr>
              <a:t>夜郎自大</a:t>
            </a:r>
            <a:r>
              <a:rPr lang="en-US" altLang="zh-CN" sz="3600" b="1">
                <a:latin typeface="宋体" panose="02010600030101010101" pitchFamily="2" charset="-122"/>
              </a:rPr>
              <a:t>》55</a:t>
            </a:r>
            <a:r>
              <a:rPr lang="zh-CN" altLang="en-US" sz="3600" b="1">
                <a:latin typeface="宋体" panose="02010600030101010101" pitchFamily="2" charset="-122"/>
              </a:rPr>
              <a:t>页</a:t>
            </a:r>
            <a:endParaRPr lang="zh-CN" altLang="en-US" sz="3600" b="1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autoUpdateAnimBg="0"/>
      <p:bldP spid="112645" grpId="0" autoUpdateAnimBg="0"/>
      <p:bldP spid="112645" grpId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9938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9939" name="Picture 2" descr="1_101107232656_1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9050" y="0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矩形 4"/>
          <p:cNvSpPr>
            <a:spLocks noChangeArrowheads="1"/>
          </p:cNvSpPr>
          <p:nvPr/>
        </p:nvSpPr>
        <p:spPr bwMode="auto">
          <a:xfrm>
            <a:off x="517923" y="301626"/>
            <a:ext cx="8626078" cy="85869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3800" b="1" dirty="0" smtClean="0"/>
              <a:t>沿  答</a:t>
            </a:r>
            <a:r>
              <a:rPr lang="zh-CN" altLang="en-US" sz="13800" b="1" dirty="0" smtClean="0">
                <a:sym typeface="+mn-ea"/>
              </a:rPr>
              <a:t>  渴  喝</a:t>
            </a:r>
            <a:r>
              <a:rPr lang="zh-CN" altLang="en-US" sz="13800" b="1" dirty="0" smtClean="0"/>
              <a:t>  话</a:t>
            </a:r>
            <a:r>
              <a:rPr lang="zh-CN" altLang="en-US" sz="11500" b="1" dirty="0" smtClean="0"/>
              <a:t>   </a:t>
            </a:r>
            <a:r>
              <a:rPr lang="zh-CN" altLang="en-US" sz="13800" b="1" dirty="0" smtClean="0"/>
              <a:t>弄  错  际  抬</a:t>
            </a:r>
            <a:r>
              <a:rPr lang="zh-CN" altLang="en-US" sz="13800" b="1" dirty="0" smtClean="0">
                <a:sym typeface="+mn-ea"/>
              </a:rPr>
              <a:t>  </a:t>
            </a:r>
            <a:r>
              <a:rPr lang="zh-CN" altLang="en-US" sz="13800" b="1" dirty="0">
                <a:sym typeface="+mn-ea"/>
              </a:rPr>
              <a:t>世  界</a:t>
            </a:r>
            <a:endParaRPr lang="zh-CN" altLang="en-US" sz="13800" b="1" dirty="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zh-CN" sz="5400"/>
              <a:t>喝            渴</a:t>
            </a:r>
            <a:endParaRPr lang="zh-CN" altLang="zh-CN" sz="54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6000">
                <a:solidFill>
                  <a:schemeClr val="tx1"/>
                </a:solidFill>
                <a:uFillTx/>
              </a:rPr>
              <a:t>（    ）水 </a:t>
            </a:r>
            <a:endParaRPr lang="zh-CN" altLang="en-US" sz="6000">
              <a:solidFill>
                <a:schemeClr val="tx1"/>
              </a:solidFill>
              <a:uFillTx/>
            </a:endParaRPr>
          </a:p>
          <a:p>
            <a:r>
              <a:rPr lang="zh-CN" altLang="en-US" sz="6000">
                <a:solidFill>
                  <a:schemeClr val="tx1"/>
                </a:solidFill>
                <a:uFillTx/>
              </a:rPr>
              <a:t>口（    ） </a:t>
            </a:r>
            <a:endParaRPr lang="zh-CN" altLang="en-US" sz="6000">
              <a:solidFill>
                <a:schemeClr val="tx1"/>
              </a:solidFill>
              <a:uFillTx/>
            </a:endParaRPr>
          </a:p>
          <a:p>
            <a:r>
              <a:rPr lang="zh-CN" altLang="en-US" sz="6000">
                <a:solidFill>
                  <a:schemeClr val="tx1"/>
                </a:solidFill>
                <a:uFillTx/>
              </a:rPr>
              <a:t>（    ）饮料</a:t>
            </a:r>
            <a:endParaRPr lang="zh-CN" altLang="en-US" sz="6000">
              <a:solidFill>
                <a:schemeClr val="tx1"/>
              </a:solidFill>
              <a:uFillTx/>
            </a:endParaRPr>
          </a:p>
          <a:p>
            <a:r>
              <a:rPr lang="zh-CN" altLang="en-US" sz="6000">
                <a:solidFill>
                  <a:schemeClr val="tx1"/>
                </a:solidFill>
                <a:uFillTx/>
              </a:rPr>
              <a:t>很（    ）</a:t>
            </a:r>
            <a:endParaRPr lang="zh-CN" altLang="en-US" sz="6000">
              <a:solidFill>
                <a:schemeClr val="tx1"/>
              </a:solidFill>
              <a:uFillTx/>
            </a:endParaRPr>
          </a:p>
          <a:p>
            <a:endParaRPr lang="zh-CN" altLang="en-US" sz="6000">
              <a:solidFill>
                <a:schemeClr val="tx1"/>
              </a:solidFill>
              <a:uFillTx/>
            </a:endParaRPr>
          </a:p>
        </p:txBody>
      </p:sp>
      <p:pic>
        <p:nvPicPr>
          <p:cNvPr id="27650" name="Picture 3" descr="well2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 l="14084" r="39436"/>
          <a:stretch>
            <a:fillRect/>
          </a:stretch>
        </p:blipFill>
        <p:spPr bwMode="auto">
          <a:xfrm>
            <a:off x="5177155" y="1946275"/>
            <a:ext cx="2557780" cy="469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15363" name="Picture 4" descr="图片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323850" y="-238125"/>
            <a:ext cx="9748838" cy="709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215900" y="1052513"/>
            <a:ext cx="8928100" cy="29546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dirty="0">
                <a:latin typeface="Calibri" panose="020F0502020204030204" pitchFamily="34" charset="0"/>
              </a:rPr>
              <a:t>       请同学们自由</a:t>
            </a:r>
            <a:r>
              <a:rPr lang="zh-CN" altLang="en-US" sz="4400" dirty="0">
                <a:latin typeface="Calibri" panose="020F0502020204030204" pitchFamily="34" charset="0"/>
                <a:ea typeface="新宋体" panose="02010609030101010101" pitchFamily="49" charset="-122"/>
              </a:rPr>
              <a:t>朗读课文</a:t>
            </a:r>
            <a:r>
              <a:rPr lang="en-US" altLang="zh-CN" sz="4400" dirty="0">
                <a:latin typeface="Calibri" panose="020F0502020204030204" pitchFamily="34" charset="0"/>
                <a:ea typeface="新宋体" panose="02010609030101010101" pitchFamily="49" charset="-122"/>
              </a:rPr>
              <a:t>2---7</a:t>
            </a:r>
            <a:r>
              <a:rPr lang="zh-CN" altLang="en-US" sz="4400" dirty="0">
                <a:latin typeface="Calibri" panose="020F0502020204030204" pitchFamily="34" charset="0"/>
                <a:ea typeface="新宋体" panose="02010609030101010101" pitchFamily="49" charset="-122"/>
              </a:rPr>
              <a:t>自然段</a:t>
            </a:r>
            <a:r>
              <a:rPr lang="zh-CN" altLang="en-US" sz="4400" dirty="0" smtClean="0">
                <a:latin typeface="Calibri" panose="020F0502020204030204" pitchFamily="34" charset="0"/>
                <a:ea typeface="新宋体" panose="02010609030101010101" pitchFamily="49" charset="-122"/>
              </a:rPr>
              <a:t>，找出小</a:t>
            </a:r>
            <a:r>
              <a:rPr lang="zh-CN" altLang="en-US" sz="4400" dirty="0">
                <a:latin typeface="Calibri" panose="020F0502020204030204" pitchFamily="34" charset="0"/>
                <a:ea typeface="新宋体" panose="02010609030101010101" pitchFamily="49" charset="-122"/>
              </a:rPr>
              <a:t>鸟和青蛙的三次对</a:t>
            </a:r>
            <a:r>
              <a:rPr lang="zh-CN" altLang="en-US" sz="4400" dirty="0" smtClean="0">
                <a:latin typeface="Calibri" panose="020F0502020204030204" pitchFamily="34" charset="0"/>
                <a:ea typeface="新宋体" panose="02010609030101010101" pitchFamily="49" charset="-122"/>
              </a:rPr>
              <a:t>话，并用</a:t>
            </a:r>
            <a:r>
              <a:rPr lang="zh-CN" altLang="en-US" sz="4400" b="1" dirty="0" smtClean="0">
                <a:latin typeface="Arial" panose="020B0604020202020204" pitchFamily="34" charset="0"/>
                <a:ea typeface="楷体_GB2312" panose="02010609030101010101" pitchFamily="49" charset="-122"/>
              </a:rPr>
              <a:t>“</a:t>
            </a:r>
            <a:r>
              <a:rPr lang="en-US" altLang="zh-CN" sz="4400" b="1" dirty="0" smtClean="0">
                <a:latin typeface="Arial" panose="020B0604020202020204" pitchFamily="34" charset="0"/>
                <a:ea typeface="楷体_GB2312" panose="02010609030101010101" pitchFamily="49" charset="-122"/>
              </a:rPr>
              <a:t>—”</a:t>
            </a:r>
            <a:r>
              <a:rPr lang="zh-CN" altLang="en-US" sz="4400" dirty="0" smtClean="0">
                <a:latin typeface="Calibri" panose="020F0502020204030204" pitchFamily="34" charset="0"/>
                <a:ea typeface="新宋体" panose="02010609030101010101" pitchFamily="49" charset="-122"/>
              </a:rPr>
              <a:t>画出青蛙说的话，用</a:t>
            </a:r>
            <a:r>
              <a:rPr lang="zh-CN" altLang="en-US" sz="4400" b="1" dirty="0" smtClean="0">
                <a:latin typeface="Arial" panose="020B0604020202020204" pitchFamily="34" charset="0"/>
                <a:ea typeface="楷体_GB2312" panose="02010609030101010101" pitchFamily="49" charset="-122"/>
              </a:rPr>
              <a:t>“</a:t>
            </a:r>
            <a:r>
              <a:rPr lang="zh-CN" altLang="en-US" sz="5400" b="1" dirty="0" smtClean="0">
                <a:latin typeface="Arial" panose="020B0604020202020204" pitchFamily="34" charset="0"/>
              </a:rPr>
              <a:t>﹏</a:t>
            </a:r>
            <a:r>
              <a:rPr lang="zh-CN" altLang="en-US" sz="4400" b="1" dirty="0" smtClean="0">
                <a:latin typeface="Arial" panose="020B0604020202020204" pitchFamily="34" charset="0"/>
              </a:rPr>
              <a:t>”</a:t>
            </a:r>
            <a:r>
              <a:rPr lang="zh-CN" altLang="en-US" sz="4400" dirty="0" smtClean="0">
                <a:latin typeface="Calibri" panose="020F0502020204030204" pitchFamily="34" charset="0"/>
                <a:ea typeface="新宋体" panose="02010609030101010101" pitchFamily="49" charset="-122"/>
              </a:rPr>
              <a:t>画出小鸟说的话。</a:t>
            </a:r>
            <a:endParaRPr lang="zh-CN" altLang="en-US" sz="4400" dirty="0">
              <a:latin typeface="Calibri" panose="020F0502020204030204" pitchFamily="34" charset="0"/>
              <a:ea typeface="新宋体" panose="02010609030101010101" pitchFamily="49" charset="-122"/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323850" y="0"/>
            <a:ext cx="3240088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/>
              <a:t>自读提示：</a:t>
            </a:r>
            <a:endParaRPr lang="zh-CN" altLang="en-US" sz="4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8c0a3e6df428dfe783cb4a68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Text Box 3"/>
          <p:cNvSpPr txBox="1">
            <a:spLocks noChangeArrowheads="1"/>
          </p:cNvSpPr>
          <p:nvPr/>
        </p:nvSpPr>
        <p:spPr bwMode="auto">
          <a:xfrm>
            <a:off x="0" y="116632"/>
            <a:ext cx="86042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Calibri" panose="020F0502020204030204" pitchFamily="34" charset="0"/>
              </a:rPr>
              <a:t>      </a:t>
            </a:r>
            <a:r>
              <a:rPr lang="zh-CN" altLang="en-US" sz="2800" b="1" dirty="0">
                <a:latin typeface="Calibri" panose="020F0502020204030204" pitchFamily="34" charset="0"/>
              </a:rPr>
              <a:t>青蛙问小鸟 ：“</a:t>
            </a:r>
            <a:r>
              <a:rPr lang="zh-CN" altLang="en-US" sz="2800" b="1" u="sng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</a:rPr>
              <a:t>你从哪儿来呀</a:t>
            </a:r>
            <a:r>
              <a:rPr lang="zh-CN" altLang="en-US" sz="2800" b="1" dirty="0">
                <a:latin typeface="Calibri" panose="020F0502020204030204" pitchFamily="34" charset="0"/>
              </a:rPr>
              <a:t>？”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0" y="620688"/>
            <a:ext cx="8604250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Calibri" panose="020F0502020204030204" pitchFamily="34" charset="0"/>
              </a:rPr>
              <a:t>     </a:t>
            </a:r>
            <a:r>
              <a:rPr lang="zh-CN" altLang="en-US" sz="2800" b="1" dirty="0">
                <a:latin typeface="Calibri" panose="020F0502020204030204" pitchFamily="34" charset="0"/>
              </a:rPr>
              <a:t>小鸟回答说：“</a:t>
            </a:r>
            <a:r>
              <a:rPr lang="zh-CN" altLang="en-US" sz="2800" b="1" u="wavyHeavy" dirty="0">
                <a:uFill>
                  <a:solidFill>
                    <a:srgbClr val="00B050"/>
                  </a:solidFill>
                </a:uFill>
                <a:latin typeface="Calibri" panose="020F0502020204030204" pitchFamily="34" charset="0"/>
              </a:rPr>
              <a:t>我从天上来，飞了一百多里，口渴了，下来找点水喝</a:t>
            </a:r>
            <a:r>
              <a:rPr lang="zh-CN" altLang="en-US" sz="2800" b="1" dirty="0">
                <a:latin typeface="Calibri" panose="020F0502020204030204" pitchFamily="34" charset="0"/>
              </a:rPr>
              <a:t>。”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0" y="1556792"/>
            <a:ext cx="8604250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Calibri" panose="020F0502020204030204" pitchFamily="34" charset="0"/>
              </a:rPr>
              <a:t>     青蛙说 ：“</a:t>
            </a:r>
            <a:r>
              <a:rPr lang="zh-CN" altLang="en-US" sz="2800" b="1" u="sng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</a:rPr>
              <a:t>朋友，别说大话了！天不过井口那么</a:t>
            </a:r>
            <a:r>
              <a:rPr lang="zh-CN" altLang="en-US" sz="2800" b="1" u="sng" dirty="0" smtClean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</a:rPr>
              <a:t>大还</a:t>
            </a:r>
            <a:r>
              <a:rPr lang="zh-CN" altLang="en-US" sz="2800" b="1" u="sng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</a:rPr>
              <a:t>用飞那么远</a:t>
            </a:r>
            <a:r>
              <a:rPr lang="zh-CN" altLang="en-US" sz="2800" b="1" u="sng" dirty="0" smtClean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</a:rPr>
              <a:t>吗？”</a:t>
            </a:r>
            <a:endParaRPr lang="zh-CN" altLang="en-US" sz="2800" b="1" u="sng" dirty="0">
              <a:uFill>
                <a:solidFill>
                  <a:srgbClr val="FF0000"/>
                </a:solidFill>
              </a:uFill>
              <a:latin typeface="Calibri" panose="020F0502020204030204" pitchFamily="34" charset="0"/>
            </a:endParaRP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0" y="2564904"/>
            <a:ext cx="867568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Calibri" panose="020F0502020204030204" pitchFamily="34" charset="0"/>
              </a:rPr>
              <a:t>      小鸟说：“</a:t>
            </a:r>
            <a:r>
              <a:rPr lang="zh-CN" altLang="en-US" sz="2800" b="1" u="wavyHeavy" dirty="0">
                <a:uFill>
                  <a:solidFill>
                    <a:srgbClr val="00B050"/>
                  </a:solidFill>
                </a:uFill>
                <a:latin typeface="Calibri" panose="020F0502020204030204" pitchFamily="34" charset="0"/>
              </a:rPr>
              <a:t>你弄错了。天无边无际，大得很哪</a:t>
            </a:r>
            <a:r>
              <a:rPr lang="zh-CN" altLang="en-US" sz="2800" b="1" dirty="0">
                <a:latin typeface="Calibri" panose="020F0502020204030204" pitchFamily="34" charset="0"/>
              </a:rPr>
              <a:t>！ ”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0" y="3068960"/>
            <a:ext cx="8713787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Calibri" panose="020F0502020204030204" pitchFamily="34" charset="0"/>
              </a:rPr>
              <a:t>       </a:t>
            </a:r>
            <a:r>
              <a:rPr lang="zh-CN" altLang="en-US" sz="2800" b="1" dirty="0">
                <a:latin typeface="Calibri" panose="020F0502020204030204" pitchFamily="34" charset="0"/>
              </a:rPr>
              <a:t>青蛙笑了，说</a:t>
            </a:r>
            <a:r>
              <a:rPr lang="zh-CN" altLang="en-US" sz="2800" b="1" u="sng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</a:rPr>
              <a:t>：“朋友，我天天坐在井里，一抬头就看见天。我不会弄错的。”</a:t>
            </a:r>
            <a:endParaRPr lang="zh-CN" altLang="en-US" sz="2800" b="1" u="sng" dirty="0">
              <a:uFill>
                <a:solidFill>
                  <a:srgbClr val="FF0000"/>
                </a:solidFill>
              </a:uFill>
              <a:latin typeface="Calibri" panose="020F0502020204030204" pitchFamily="34" charset="0"/>
            </a:endParaRPr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0" y="4005064"/>
            <a:ext cx="8713787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Calibri" panose="020F0502020204030204" pitchFamily="34" charset="0"/>
              </a:rPr>
              <a:t>       </a:t>
            </a:r>
            <a:r>
              <a:rPr lang="zh-CN" altLang="en-US" sz="2800" b="1" dirty="0">
                <a:latin typeface="Calibri" panose="020F0502020204030204" pitchFamily="34" charset="0"/>
              </a:rPr>
              <a:t>小鸟也笑了，说：“</a:t>
            </a:r>
            <a:r>
              <a:rPr lang="zh-CN" altLang="en-US" sz="2800" b="1" u="wavyHeavy" dirty="0">
                <a:uFill>
                  <a:solidFill>
                    <a:srgbClr val="00B050"/>
                  </a:solidFill>
                </a:uFill>
                <a:latin typeface="Calibri" panose="020F0502020204030204" pitchFamily="34" charset="0"/>
              </a:rPr>
              <a:t>朋友，你是弄错了。不信，你跳出井口来看一看吧。</a:t>
            </a:r>
            <a:r>
              <a:rPr lang="zh-CN" altLang="en-US" sz="2800" b="1" dirty="0">
                <a:latin typeface="Calibri" panose="020F0502020204030204" pitchFamily="34" charset="0"/>
              </a:rPr>
              <a:t>”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Oval 2"/>
          <p:cNvSpPr>
            <a:spLocks noChangeArrowheads="1"/>
          </p:cNvSpPr>
          <p:nvPr/>
        </p:nvSpPr>
        <p:spPr bwMode="auto">
          <a:xfrm>
            <a:off x="3504565" y="228600"/>
            <a:ext cx="5639435" cy="3921125"/>
          </a:xfrm>
          <a:prstGeom prst="ellipse">
            <a:avLst/>
          </a:prstGeom>
          <a:solidFill>
            <a:schemeClr val="bg1"/>
          </a:solidFill>
          <a:ln w="9525">
            <a:solidFill>
              <a:srgbClr val="FF7C80"/>
            </a:solidFill>
            <a:round/>
          </a:ln>
        </p:spPr>
        <p:txBody>
          <a:bodyPr wrap="none" anchor="ctr"/>
          <a:lstStyle/>
          <a:p>
            <a:pPr algn="ctr"/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17411" name="Picture 4" descr="red"/>
          <p:cNvPicPr>
            <a:picLocks noChangeAspect="1" noChangeArrowheads="1"/>
          </p:cNvPicPr>
          <p:nvPr/>
        </p:nvPicPr>
        <p:blipFill>
          <a:blip r:embed="rId1" cstate="print"/>
          <a:srcRect l="113898" r="-16609"/>
          <a:stretch>
            <a:fillRect/>
          </a:stretch>
        </p:blipFill>
        <p:spPr bwMode="auto">
          <a:xfrm>
            <a:off x="3200400" y="3790950"/>
            <a:ext cx="76200" cy="3067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831397" y="1470015"/>
            <a:ext cx="5692140" cy="23069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7200" b="1" dirty="0">
                <a:solidFill>
                  <a:srgbClr val="FF0000"/>
                </a:solidFill>
                <a:latin typeface="Calibri" panose="020F0502020204030204" pitchFamily="34" charset="0"/>
              </a:rPr>
              <a:t>青蛙问小鸟：</a:t>
            </a:r>
            <a:r>
              <a:rPr lang="en-US" altLang="zh-CN" sz="7200" b="1" dirty="0">
                <a:solidFill>
                  <a:srgbClr val="FF0000"/>
                </a:solidFill>
                <a:latin typeface="Calibri" panose="020F0502020204030204" pitchFamily="34" charset="0"/>
              </a:rPr>
              <a:t>“</a:t>
            </a:r>
            <a:r>
              <a:rPr lang="zh-CN" altLang="en-US" sz="7200" b="1" dirty="0">
                <a:solidFill>
                  <a:srgbClr val="FF0000"/>
                </a:solidFill>
                <a:latin typeface="Calibri" panose="020F0502020204030204" pitchFamily="34" charset="0"/>
              </a:rPr>
              <a:t>你从哪来呀</a:t>
            </a:r>
            <a:r>
              <a:rPr lang="en-US" altLang="zh-CN" sz="7200" b="1" dirty="0">
                <a:solidFill>
                  <a:srgbClr val="FF0000"/>
                </a:solidFill>
                <a:latin typeface="Calibri" panose="020F0502020204030204" pitchFamily="34" charset="0"/>
              </a:rPr>
              <a:t>”</a:t>
            </a:r>
            <a:endParaRPr lang="en-US" altLang="zh-CN" sz="7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91123" y="2209800"/>
            <a:ext cx="4313237" cy="4965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300" b="1" dirty="0">
                <a:solidFill>
                  <a:srgbClr val="280DF3"/>
                </a:solidFill>
                <a:latin typeface="Calibri" panose="020F0502020204030204" pitchFamily="34" charset="0"/>
              </a:rPr>
              <a:t>    </a:t>
            </a:r>
            <a:r>
              <a:rPr lang="zh-CN" altLang="en-US" sz="4400" b="1" dirty="0">
                <a:solidFill>
                  <a:srgbClr val="280DF3"/>
                </a:solidFill>
                <a:latin typeface="Calibri" panose="020F0502020204030204" pitchFamily="34" charset="0"/>
              </a:rPr>
              <a:t>  小鸟回答说：</a:t>
            </a:r>
            <a:r>
              <a:rPr lang="en-US" altLang="zh-CN" sz="4400" b="1" dirty="0">
                <a:solidFill>
                  <a:srgbClr val="280DF3"/>
                </a:solidFill>
                <a:latin typeface="Calibri" panose="020F0502020204030204" pitchFamily="34" charset="0"/>
              </a:rPr>
              <a:t>“</a:t>
            </a:r>
            <a:r>
              <a:rPr lang="zh-CN" altLang="en-US" sz="4400" b="1" dirty="0">
                <a:solidFill>
                  <a:srgbClr val="280DF3"/>
                </a:solidFill>
                <a:latin typeface="Calibri" panose="020F0502020204030204" pitchFamily="34" charset="0"/>
              </a:rPr>
              <a:t>  我从天上来，</a:t>
            </a:r>
            <a:endParaRPr lang="zh-CN" altLang="en-US" sz="4400" b="1" dirty="0">
              <a:solidFill>
                <a:srgbClr val="280DF3"/>
              </a:solidFill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4400" b="1" dirty="0">
                <a:solidFill>
                  <a:srgbClr val="280DF3"/>
                </a:solidFill>
                <a:latin typeface="Calibri" panose="020F0502020204030204" pitchFamily="34" charset="0"/>
              </a:rPr>
              <a:t>飞了一百多里，口渴</a:t>
            </a:r>
            <a:endParaRPr lang="zh-CN" altLang="en-US" sz="4400" b="1" dirty="0">
              <a:solidFill>
                <a:srgbClr val="280DF3"/>
              </a:solidFill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4400" b="1" dirty="0">
                <a:solidFill>
                  <a:srgbClr val="280DF3"/>
                </a:solidFill>
                <a:latin typeface="Calibri" panose="020F0502020204030204" pitchFamily="34" charset="0"/>
              </a:rPr>
              <a:t>了，下来找点水喝</a:t>
            </a:r>
            <a:r>
              <a:rPr lang="zh-CN" altLang="en-US" sz="3300" b="1" dirty="0">
                <a:solidFill>
                  <a:srgbClr val="280DF3"/>
                </a:solidFill>
                <a:latin typeface="Calibri" panose="020F0502020204030204" pitchFamily="34" charset="0"/>
              </a:rPr>
              <a:t>。</a:t>
            </a:r>
            <a:r>
              <a:rPr lang="en-US" altLang="zh-CN" sz="3300" b="1" dirty="0">
                <a:solidFill>
                  <a:srgbClr val="280DF3"/>
                </a:solidFill>
                <a:latin typeface="Calibri" panose="020F0502020204030204" pitchFamily="34" charset="0"/>
              </a:rPr>
              <a:t>”</a:t>
            </a:r>
            <a:endParaRPr lang="en-US" altLang="zh-CN" sz="3300" b="1" dirty="0">
              <a:solidFill>
                <a:srgbClr val="280DF3"/>
              </a:solidFill>
              <a:latin typeface="Calibri" panose="020F0502020204030204" pitchFamily="34" charset="0"/>
            </a:endParaRPr>
          </a:p>
        </p:txBody>
      </p:sp>
      <p:sp>
        <p:nvSpPr>
          <p:cNvPr id="17415" name="Oval 8"/>
          <p:cNvSpPr>
            <a:spLocks noChangeArrowheads="1"/>
          </p:cNvSpPr>
          <p:nvPr/>
        </p:nvSpPr>
        <p:spPr bwMode="auto">
          <a:xfrm>
            <a:off x="7301230" y="2209800"/>
            <a:ext cx="838200" cy="381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7C80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7416" name="Oval 9"/>
          <p:cNvSpPr>
            <a:spLocks noChangeArrowheads="1"/>
          </p:cNvSpPr>
          <p:nvPr/>
        </p:nvSpPr>
        <p:spPr bwMode="auto">
          <a:xfrm>
            <a:off x="7529830" y="2362200"/>
            <a:ext cx="381000" cy="2286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7C80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7418" name="AutoShape 11"/>
          <p:cNvSpPr>
            <a:spLocks noChangeArrowheads="1"/>
          </p:cNvSpPr>
          <p:nvPr/>
        </p:nvSpPr>
        <p:spPr bwMode="auto">
          <a:xfrm>
            <a:off x="0" y="3200400"/>
            <a:ext cx="5965825" cy="2590800"/>
          </a:xfrm>
          <a:prstGeom prst="flowChartMagneticTape">
            <a:avLst/>
          </a:prstGeom>
          <a:noFill/>
          <a:ln w="9525">
            <a:solidFill>
              <a:srgbClr val="FF7C80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7419" name="AutoShape 12"/>
          <p:cNvSpPr>
            <a:spLocks noChangeArrowheads="1"/>
          </p:cNvSpPr>
          <p:nvPr/>
        </p:nvSpPr>
        <p:spPr bwMode="auto">
          <a:xfrm>
            <a:off x="533400" y="762000"/>
            <a:ext cx="2971800" cy="990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20" name="Text Box 13"/>
          <p:cNvSpPr txBox="1">
            <a:spLocks noChangeArrowheads="1"/>
          </p:cNvSpPr>
          <p:nvPr/>
        </p:nvSpPr>
        <p:spPr bwMode="auto">
          <a:xfrm>
            <a:off x="533083" y="762000"/>
            <a:ext cx="342900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 b="1">
                <a:latin typeface="Calibri" panose="020F0502020204030204" pitchFamily="34" charset="0"/>
              </a:rPr>
              <a:t>第一次对话</a:t>
            </a:r>
            <a:endParaRPr lang="zh-CN" altLang="en-US" sz="4000" b="1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71845" y="3790950"/>
            <a:ext cx="3003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solidFill>
                  <a:srgbClr val="FF0000"/>
                </a:solidFill>
              </a:rPr>
              <a:t>?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D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utoUpdateAnimBg="0" build="allAtOnce"/>
      <p:bldP spid="20486" grpId="0" autoUpdateAnimBg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Oval 2"/>
          <p:cNvSpPr>
            <a:spLocks noChangeArrowheads="1"/>
          </p:cNvSpPr>
          <p:nvPr/>
        </p:nvSpPr>
        <p:spPr bwMode="auto">
          <a:xfrm>
            <a:off x="4572000" y="228600"/>
            <a:ext cx="4572000" cy="2286000"/>
          </a:xfrm>
          <a:prstGeom prst="ellipse">
            <a:avLst/>
          </a:prstGeom>
          <a:noFill/>
          <a:ln w="9525">
            <a:solidFill>
              <a:srgbClr val="FFFFFF"/>
            </a:solidFill>
            <a:round/>
          </a:ln>
        </p:spPr>
        <p:txBody>
          <a:bodyPr wrap="none" anchor="ctr"/>
          <a:lstStyle/>
          <a:p>
            <a:endParaRPr kumimoji="1" lang="zh-CN" altLang="zh-CN" sz="2400">
              <a:latin typeface="Times New Roman" panose="02020603050405020304" pitchFamily="18" charset="0"/>
            </a:endParaRPr>
          </a:p>
        </p:txBody>
      </p:sp>
      <p:pic>
        <p:nvPicPr>
          <p:cNvPr id="27650" name="Picture 3" descr="well2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 l="14084" r="39436"/>
          <a:stretch>
            <a:fillRect/>
          </a:stretch>
        </p:blipFill>
        <p:spPr bwMode="auto">
          <a:xfrm>
            <a:off x="5148580" y="2667000"/>
            <a:ext cx="2514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red"/>
          <p:cNvPicPr>
            <a:picLocks noChangeAspect="1" noChangeArrowheads="1"/>
          </p:cNvPicPr>
          <p:nvPr/>
        </p:nvPicPr>
        <p:blipFill>
          <a:blip r:embed="rId2" cstate="print"/>
          <a:srcRect l="-2040" r="100000"/>
          <a:stretch>
            <a:fillRect/>
          </a:stretch>
        </p:blipFill>
        <p:spPr bwMode="auto">
          <a:xfrm>
            <a:off x="3733800" y="3790950"/>
            <a:ext cx="762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Oval 5"/>
          <p:cNvSpPr>
            <a:spLocks noChangeArrowheads="1"/>
          </p:cNvSpPr>
          <p:nvPr/>
        </p:nvSpPr>
        <p:spPr bwMode="auto">
          <a:xfrm>
            <a:off x="0" y="1600200"/>
            <a:ext cx="4724400" cy="33528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</a:ln>
        </p:spPr>
        <p:txBody>
          <a:bodyPr wrap="none" anchor="ctr"/>
          <a:lstStyle/>
          <a:p>
            <a:endParaRPr kumimoji="1"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27653" name="Oval 6"/>
          <p:cNvSpPr>
            <a:spLocks noChangeArrowheads="1"/>
          </p:cNvSpPr>
          <p:nvPr/>
        </p:nvSpPr>
        <p:spPr bwMode="auto">
          <a:xfrm>
            <a:off x="3276600" y="5257800"/>
            <a:ext cx="838200" cy="3810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7654" name="Oval 7"/>
          <p:cNvSpPr>
            <a:spLocks noChangeArrowheads="1"/>
          </p:cNvSpPr>
          <p:nvPr/>
        </p:nvSpPr>
        <p:spPr bwMode="auto">
          <a:xfrm>
            <a:off x="4191000" y="5486400"/>
            <a:ext cx="381000" cy="2286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</a:ln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228600" y="2286000"/>
            <a:ext cx="4679950" cy="2511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3600" b="1">
                <a:solidFill>
                  <a:srgbClr val="280DF3"/>
                </a:solidFill>
                <a:latin typeface="Times New Roman" panose="02020603050405020304" pitchFamily="18" charset="0"/>
              </a:rPr>
              <a:t>        </a:t>
            </a:r>
            <a:r>
              <a:rPr kumimoji="1" lang="zh-CN" altLang="en-US" sz="3600" b="1">
                <a:latin typeface="Times New Roman" panose="02020603050405020304" pitchFamily="18" charset="0"/>
              </a:rPr>
              <a:t>朋友，别说</a:t>
            </a:r>
            <a:r>
              <a:rPr kumimoji="1" lang="zh-CN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大话</a:t>
            </a:r>
            <a:endParaRPr kumimoji="1" lang="zh-CN" altLang="en-US" sz="3600" b="1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3600" b="1">
                <a:latin typeface="Times New Roman" panose="02020603050405020304" pitchFamily="18" charset="0"/>
              </a:rPr>
              <a:t>了！天不过</a:t>
            </a:r>
            <a:r>
              <a:rPr kumimoji="1" lang="zh-CN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井口</a:t>
            </a:r>
            <a:r>
              <a:rPr kumimoji="1" lang="zh-CN" altLang="en-US" sz="3600" b="1">
                <a:latin typeface="Times New Roman" panose="02020603050405020304" pitchFamily="18" charset="0"/>
              </a:rPr>
              <a:t>那么 </a:t>
            </a:r>
            <a:endParaRPr kumimoji="1" lang="zh-CN" altLang="en-US" sz="36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3600" b="1">
                <a:latin typeface="Times New Roman" panose="02020603050405020304" pitchFamily="18" charset="0"/>
              </a:rPr>
              <a:t>  大，还用飞</a:t>
            </a:r>
            <a:r>
              <a:rPr kumimoji="1" lang="zh-CN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那么远</a:t>
            </a:r>
            <a:r>
              <a:rPr kumimoji="1" lang="zh-CN" altLang="en-US" sz="3600" b="1">
                <a:latin typeface="Times New Roman" panose="02020603050405020304" pitchFamily="18" charset="0"/>
              </a:rPr>
              <a:t>    </a:t>
            </a:r>
            <a:endParaRPr kumimoji="1" lang="zh-CN" altLang="en-US" sz="36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3600" b="1">
                <a:latin typeface="Times New Roman" panose="02020603050405020304" pitchFamily="18" charset="0"/>
              </a:rPr>
              <a:t>              吗？</a:t>
            </a:r>
            <a:endParaRPr kumimoji="1"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4648200" y="533400"/>
            <a:ext cx="4260850" cy="210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4000" b="1">
                <a:solidFill>
                  <a:srgbClr val="280DF3"/>
                </a:solidFill>
                <a:latin typeface="Times New Roman" panose="02020603050405020304" pitchFamily="18" charset="0"/>
              </a:rPr>
              <a:t>        </a:t>
            </a:r>
            <a:r>
              <a:rPr kumimoji="1" lang="zh-CN" altLang="en-US" sz="4000" b="1">
                <a:solidFill>
                  <a:srgbClr val="280DF3"/>
                </a:solidFill>
                <a:latin typeface="Times New Roman" panose="02020603050405020304" pitchFamily="18" charset="0"/>
              </a:rPr>
              <a:t>你弄错了，天</a:t>
            </a:r>
            <a:endParaRPr kumimoji="1" lang="zh-CN" altLang="en-US" sz="4000" b="1">
              <a:solidFill>
                <a:srgbClr val="280DF3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4000" b="1">
                <a:solidFill>
                  <a:srgbClr val="FF3300"/>
                </a:solidFill>
                <a:latin typeface="Times New Roman" panose="02020603050405020304" pitchFamily="18" charset="0"/>
              </a:rPr>
              <a:t>无边无际</a:t>
            </a:r>
            <a:r>
              <a:rPr kumimoji="1" lang="zh-CN" altLang="en-US" sz="4000" b="1">
                <a:solidFill>
                  <a:srgbClr val="280DF3"/>
                </a:solidFill>
                <a:latin typeface="Times New Roman" panose="02020603050405020304" pitchFamily="18" charset="0"/>
              </a:rPr>
              <a:t>，大得很</a:t>
            </a:r>
            <a:endParaRPr kumimoji="1" lang="zh-CN" altLang="en-US" sz="4000" b="1">
              <a:solidFill>
                <a:srgbClr val="280DF3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4000" b="1">
                <a:solidFill>
                  <a:srgbClr val="280DF3"/>
                </a:solidFill>
                <a:latin typeface="Times New Roman" panose="02020603050405020304" pitchFamily="18" charset="0"/>
              </a:rPr>
              <a:t>              </a:t>
            </a:r>
            <a:r>
              <a:rPr kumimoji="1" lang="zh-CN" altLang="en-US" sz="4000" b="1">
                <a:solidFill>
                  <a:srgbClr val="FF3300"/>
                </a:solidFill>
                <a:latin typeface="Times New Roman" panose="02020603050405020304" pitchFamily="18" charset="0"/>
              </a:rPr>
              <a:t>哪</a:t>
            </a:r>
            <a:r>
              <a:rPr kumimoji="1" lang="zh-CN" altLang="en-US" sz="4000" b="1">
                <a:solidFill>
                  <a:srgbClr val="280DF3"/>
                </a:solidFill>
                <a:latin typeface="Times New Roman" panose="02020603050405020304" pitchFamily="18" charset="0"/>
              </a:rPr>
              <a:t>！</a:t>
            </a:r>
            <a:endParaRPr kumimoji="1" lang="zh-CN" altLang="en-US" sz="3600" b="1">
              <a:solidFill>
                <a:srgbClr val="280DF3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7657" name="Picture 13" descr="井盖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2565400"/>
            <a:ext cx="2286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4" descr="pbir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1916113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9" name="AutoShape 15"/>
          <p:cNvSpPr>
            <a:spLocks noChangeArrowheads="1"/>
          </p:cNvSpPr>
          <p:nvPr/>
        </p:nvSpPr>
        <p:spPr bwMode="auto">
          <a:xfrm>
            <a:off x="381000" y="381000"/>
            <a:ext cx="2895600" cy="990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509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418" y="0"/>
                </a:moveTo>
                <a:lnTo>
                  <a:pt x="15418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5418" y="16200"/>
                </a:lnTo>
                <a:lnTo>
                  <a:pt x="15418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60" name="Text Box 16"/>
          <p:cNvSpPr txBox="1">
            <a:spLocks noChangeArrowheads="1"/>
          </p:cNvSpPr>
          <p:nvPr/>
        </p:nvSpPr>
        <p:spPr bwMode="auto">
          <a:xfrm>
            <a:off x="285750" y="500063"/>
            <a:ext cx="314325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000" b="1">
                <a:latin typeface="宋体" panose="02010600030101010101" pitchFamily="2" charset="-122"/>
              </a:rPr>
              <a:t>第二次对话</a:t>
            </a:r>
            <a:endParaRPr kumimoji="1" lang="zh-CN" altLang="en-US" sz="4000" b="1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>
    <p:sndAc>
      <p:stSnd>
        <p:snd r:embed="rId5" name="D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8" grpId="0" autoUpdateAnimBg="0"/>
      <p:bldP spid="7168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68925"/>
          </a:xfrm>
        </p:spPr>
        <p:txBody>
          <a:bodyPr/>
          <a:p>
            <a:r>
              <a:rPr lang="zh-CN" altLang="en-US"/>
              <a:t>小鸟飞过了</a:t>
            </a:r>
            <a:r>
              <a:rPr lang="en-US" altLang="zh-CN"/>
              <a:t>---------- -----</a:t>
            </a:r>
            <a:r>
              <a:rPr lang="zh-CN" altLang="en-US"/>
              <a:t>；飞过了</a:t>
            </a:r>
            <a:r>
              <a:rPr lang="en-US" altLang="zh-CN"/>
              <a:t>------------</a:t>
            </a:r>
            <a:r>
              <a:rPr lang="zh-CN" altLang="en-US"/>
              <a:t>；飞过了</a:t>
            </a:r>
            <a:r>
              <a:rPr lang="en-US" altLang="zh-CN"/>
              <a:t>-----------</a:t>
            </a:r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 flipV="1">
            <a:off x="685800" y="6096000"/>
            <a:ext cx="3810000" cy="287655"/>
          </a:xfrm>
        </p:spPr>
        <p:txBody>
          <a:bodyPr/>
          <a:p>
            <a:pPr algn="l"/>
            <a:endParaRPr lang="zh-CN" altLang="en-US"/>
          </a:p>
        </p:txBody>
      </p:sp>
      <p:pic>
        <p:nvPicPr>
          <p:cNvPr id="27650" name="Picture 3" descr="well2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1" cstate="print">
            <a:clrChange>
              <a:clrFrom>
                <a:srgbClr val="804000"/>
              </a:clrFrom>
              <a:clrTo>
                <a:srgbClr val="804000">
                  <a:alpha val="0"/>
                </a:srgbClr>
              </a:clrTo>
            </a:clrChange>
          </a:blip>
          <a:srcRect l="14084" r="39436"/>
          <a:stretch>
            <a:fillRect/>
          </a:stretch>
        </p:blipFill>
        <p:spPr bwMode="auto">
          <a:xfrm>
            <a:off x="7094855" y="3902710"/>
            <a:ext cx="1595755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343315029094009831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3" descr="200510172102153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0"/>
            <a:ext cx="2051050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28 -0.01757 L -1.0316 -0.0175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1216</Words>
  <Application>WPS 演示</Application>
  <PresentationFormat>全屏显示(4:3)</PresentationFormat>
  <Paragraphs>95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新宋体</vt:lpstr>
      <vt:lpstr>楷体_GB2312</vt:lpstr>
      <vt:lpstr>Times New Roman</vt:lpstr>
      <vt:lpstr>微软雅黑</vt:lpstr>
      <vt:lpstr>Arial Unicode MS</vt:lpstr>
      <vt:lpstr>Office 主题</vt:lpstr>
      <vt:lpstr>PowerPoint 演示文稿</vt:lpstr>
      <vt:lpstr>PowerPoint 演示文稿</vt:lpstr>
      <vt:lpstr>喝            渴</vt:lpstr>
      <vt:lpstr>PowerPoint 演示文稿</vt:lpstr>
      <vt:lpstr>PowerPoint 演示文稿</vt:lpstr>
      <vt:lpstr>PowerPoint 演示文稿</vt:lpstr>
      <vt:lpstr>PowerPoint 演示文稿</vt:lpstr>
      <vt:lpstr>小鸟飞过了---------- -----；飞过了------------；飞过了-----------。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Administrator</cp:lastModifiedBy>
  <cp:revision>45</cp:revision>
  <dcterms:created xsi:type="dcterms:W3CDTF">2017-10-23T13:04:00Z</dcterms:created>
  <dcterms:modified xsi:type="dcterms:W3CDTF">2017-11-08T03:17:48Z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