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7" r:id="rId8"/>
    <p:sldId id="269" r:id="rId9"/>
    <p:sldId id="262" r:id="rId10"/>
    <p:sldId id="270" r:id="rId11"/>
    <p:sldId id="271" r:id="rId12"/>
    <p:sldId id="272" r:id="rId13"/>
    <p:sldId id="266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2015/4/14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714488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Unit 5</a:t>
            </a:r>
          </a:p>
          <a:p>
            <a:pPr algn="ctr"/>
            <a:endParaRPr lang="en-US" altLang="zh-CN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My English Learning Experience</a:t>
            </a:r>
            <a:endParaRPr lang="zh-CN" alt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图片 4" descr="6839fe02gw1e5qtx4dq7ej20sg0nfjx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4034797"/>
            <a:ext cx="3428992" cy="28232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43042" y="357166"/>
          <a:ext cx="6000792" cy="2057400"/>
        </p:xfrm>
        <a:graphic>
          <a:graphicData uri="http://schemas.openxmlformats.org/drawingml/2006/table">
            <a:tbl>
              <a:tblPr/>
              <a:tblGrid>
                <a:gridCol w="2503806"/>
                <a:gridCol w="3496986"/>
              </a:tblGrid>
              <a:tr h="1785950">
                <a:tc>
                  <a:txBody>
                    <a:bodyPr/>
                    <a:lstStyle/>
                    <a:p>
                      <a:pPr algn="ctr"/>
                      <a:endParaRPr lang="en-US" sz="2700" b="1" kern="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700" b="1" kern="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2700" b="1" kern="1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700" b="1" kern="1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 </a:t>
                      </a:r>
                      <a:r>
                        <a:rPr lang="en-US" sz="2700" b="1" kern="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ears ago </a:t>
                      </a:r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Trouble1</a:t>
                      </a:r>
                      <a:r>
                        <a:rPr lang="en-US" sz="2700" b="1" kern="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Reading</a:t>
                      </a:r>
                    </a:p>
                    <a:p>
                      <a:pPr algn="l"/>
                      <a:r>
                        <a:rPr lang="en-US" sz="2700" b="1" kern="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don’t like reading</a:t>
                      </a:r>
                    </a:p>
                    <a:p>
                      <a:pPr algn="l"/>
                      <a:r>
                        <a:rPr lang="en-US" sz="2700" b="1" kern="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read slowly</a:t>
                      </a:r>
                      <a:endParaRPr lang="en-US" altLang="zh-CN" sz="2700" b="1" kern="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3000372"/>
            <a:ext cx="892971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 years ago, I had a lot of trouble with reading. I </a:t>
            </a:r>
            <a:r>
              <a:rPr lang="en-US" altLang="zh-CN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didn’t </a:t>
            </a:r>
            <a:r>
              <a:rPr lang="en-US" altLang="zh-CN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 reading. I read very slowly because I wanted to understand every word.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14348" y="857232"/>
          <a:ext cx="7678636" cy="2057400"/>
        </p:xfrm>
        <a:graphic>
          <a:graphicData uri="http://schemas.openxmlformats.org/drawingml/2006/table">
            <a:tbl>
              <a:tblPr/>
              <a:tblGrid>
                <a:gridCol w="2799989"/>
                <a:gridCol w="4878647"/>
              </a:tblGrid>
              <a:tr h="1663024">
                <a:tc>
                  <a:txBody>
                    <a:bodyPr/>
                    <a:lstStyle/>
                    <a:p>
                      <a:pPr algn="ctr"/>
                      <a:endParaRPr lang="en-US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Suggestions </a:t>
                      </a:r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 English learning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ways</a:t>
                      </a:r>
                      <a:endParaRPr lang="en-US" altLang="zh-CN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CN" sz="27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altLang="zh-CN" sz="2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choose interesting passages</a:t>
                      </a:r>
                    </a:p>
                    <a:p>
                      <a:r>
                        <a:rPr lang="en-US" altLang="zh-CN" sz="2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read every day</a:t>
                      </a:r>
                    </a:p>
                    <a:p>
                      <a:r>
                        <a:rPr lang="en-US" altLang="zh-CN" sz="2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don’t look up every word</a:t>
                      </a:r>
                      <a:endParaRPr lang="zh-CN" altLang="en-US" sz="27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3357562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talked to my teacher and she gave me some useful suggestions. “You can choose interesting passages and read every day. You shouldn’t look up every new word in it.”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00100" y="642918"/>
          <a:ext cx="7321446" cy="1903069"/>
        </p:xfrm>
        <a:graphic>
          <a:graphicData uri="http://schemas.openxmlformats.org/drawingml/2006/table">
            <a:tbl>
              <a:tblPr/>
              <a:tblGrid>
                <a:gridCol w="2267704"/>
                <a:gridCol w="5053742"/>
              </a:tblGrid>
              <a:tr h="1903069">
                <a:tc>
                  <a:txBody>
                    <a:bodyPr/>
                    <a:lstStyle/>
                    <a:p>
                      <a:pPr algn="ctr"/>
                      <a:endParaRPr lang="en-US" sz="2700" b="1" kern="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700" b="1" kern="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Now</a:t>
                      </a:r>
                    </a:p>
                    <a:p>
                      <a:pPr algn="ctr"/>
                      <a:endParaRPr lang="en-US" altLang="zh-CN" sz="2700" b="1" kern="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700" b="1" kern="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altLang="zh-CN" sz="2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read quickly</a:t>
                      </a:r>
                    </a:p>
                    <a:p>
                      <a:r>
                        <a:rPr lang="en-US" altLang="zh-CN" sz="2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can guess new words’ meaning</a:t>
                      </a:r>
                      <a:endParaRPr lang="zh-CN" altLang="en-US" sz="27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700" b="1" kern="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538" y="3214686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tried my teacher’s suggestions and my reading improved. Now I can read quickly and guess new words’ meaning.</a:t>
            </a:r>
            <a:endParaRPr lang="zh-C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Ten years ago, I had a lot of trouble with reading. I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didn’t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like reading. I read very slowly because I wanted to understand every word.</a:t>
            </a:r>
          </a:p>
          <a:p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 talked to my teacher and she gave me some useful suggestions. “You can choose interesting passages and read every day. You shouldn’t look up every new word in it.”</a:t>
            </a:r>
            <a:endParaRPr lang="zh-CN" altLang="en-US" sz="2800" dirty="0" smtClean="0"/>
          </a:p>
          <a:p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 tried my teacher’s suggestions and my reading improved. Now I can read quickly and guess new words’ meaning.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Writing</a:t>
            </a:r>
            <a:endParaRPr lang="zh-CN" alt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2564904"/>
            <a:ext cx="47525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zh-CN" altLang="en-US" sz="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0"/>
            <a:ext cx="83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trouble do you have in English learning?</a:t>
            </a:r>
            <a:endParaRPr lang="zh-CN" alt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 descr="C:\Users\jing\AppData\Roaming\Tencent\Users\354423783\QQ\WinTemp\RichOle\BSFEIFY8)JY{LBQ_[LH_[}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071810"/>
            <a:ext cx="1562100" cy="1685925"/>
          </a:xfrm>
          <a:prstGeom prst="rect">
            <a:avLst/>
          </a:prstGeom>
          <a:noFill/>
        </p:spPr>
      </p:pic>
      <p:pic>
        <p:nvPicPr>
          <p:cNvPr id="1026" name="Picture 2" descr="C:\Users\jing\AppData\Roaming\Tencent\Users\354423783\QQ\WinTemp\RichOle\(]M%K9L~2ZU`6(~0S)UHML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1142984"/>
            <a:ext cx="1547814" cy="1590675"/>
          </a:xfrm>
          <a:prstGeom prst="rect">
            <a:avLst/>
          </a:prstGeom>
          <a:noFill/>
        </p:spPr>
      </p:pic>
      <p:pic>
        <p:nvPicPr>
          <p:cNvPr id="1027" name="Picture 3" descr="C:\Users\jing\AppData\Roaming\Tencent\Users\354423783\QQ\WinTemp\RichOle\O{`SBYWRTYOG`KO@P2}JL_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3143248"/>
            <a:ext cx="1643074" cy="1600200"/>
          </a:xfrm>
          <a:prstGeom prst="rect">
            <a:avLst/>
          </a:prstGeom>
          <a:noFill/>
        </p:spPr>
      </p:pic>
      <p:pic>
        <p:nvPicPr>
          <p:cNvPr id="1028" name="Picture 4" descr="C:\Users\jing\AppData\Roaming\Tencent\Users\354423783\QQ\WinTemp\RichOle\~62M3%T`J~HVPT6SIVQ9~(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5263535"/>
            <a:ext cx="1495426" cy="1594465"/>
          </a:xfrm>
          <a:prstGeom prst="rect">
            <a:avLst/>
          </a:prstGeom>
          <a:noFill/>
        </p:spPr>
      </p:pic>
      <p:sp>
        <p:nvSpPr>
          <p:cNvPr id="8" name="圆角矩形 7"/>
          <p:cNvSpPr/>
          <p:nvPr/>
        </p:nvSpPr>
        <p:spPr>
          <a:xfrm>
            <a:off x="3357554" y="3357562"/>
            <a:ext cx="2357454" cy="12144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</a:t>
            </a:r>
            <a:endParaRPr lang="zh-CN" alt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5715008" y="3857628"/>
            <a:ext cx="642942" cy="21431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 rot="16200000">
            <a:off x="4179091" y="2964653"/>
            <a:ext cx="571504" cy="21431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 rot="10800000">
            <a:off x="2714612" y="3857628"/>
            <a:ext cx="642942" cy="21431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 rot="5400000">
            <a:off x="4143372" y="4786322"/>
            <a:ext cx="642942" cy="21431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71472" y="57148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I have trouble with listening./……</a:t>
            </a:r>
            <a:endParaRPr lang="zh-CN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jing\AppData\Roaming\Tencent\Users\354423783\QQ\WinTemp\RichOle\Y4LT)~YTJ~%9B$QHNPSI{7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643050"/>
            <a:ext cx="4572032" cy="3286148"/>
          </a:xfrm>
          <a:prstGeom prst="rect">
            <a:avLst/>
          </a:prstGeom>
          <a:noFill/>
        </p:spPr>
      </p:pic>
      <p:sp>
        <p:nvSpPr>
          <p:cNvPr id="3" name="椭圆 2"/>
          <p:cNvSpPr/>
          <p:nvPr/>
        </p:nvSpPr>
        <p:spPr>
          <a:xfrm>
            <a:off x="2857488" y="1500174"/>
            <a:ext cx="1785950" cy="3857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42976" y="2643182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Nancy</a:t>
            </a:r>
            <a:endParaRPr lang="zh-CN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C:\Users\jing\AppData\Roaming\Tencent\Users\354423783\QQ\WinTemp\RichOle\OTU}GE)K5S7]_(8{)JR(DL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508" y="0"/>
            <a:ext cx="7305492" cy="6858000"/>
          </a:xfrm>
          <a:prstGeom prst="rect">
            <a:avLst/>
          </a:prstGeom>
          <a:noFill/>
        </p:spPr>
      </p:pic>
      <p:sp>
        <p:nvSpPr>
          <p:cNvPr id="3" name="圆角矩形 2"/>
          <p:cNvSpPr/>
          <p:nvPr/>
        </p:nvSpPr>
        <p:spPr>
          <a:xfrm>
            <a:off x="2555776" y="908720"/>
            <a:ext cx="6336704" cy="144016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2555776" y="2564904"/>
            <a:ext cx="6336704" cy="172819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555776" y="4509120"/>
            <a:ext cx="6336704" cy="144016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右箭头 5"/>
          <p:cNvSpPr/>
          <p:nvPr/>
        </p:nvSpPr>
        <p:spPr>
          <a:xfrm>
            <a:off x="0" y="1412776"/>
            <a:ext cx="2483768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980728"/>
            <a:ext cx="19442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 smtClean="0">
                <a:latin typeface="Times New Roman" pitchFamily="18" charset="0"/>
                <a:cs typeface="Times New Roman" pitchFamily="18" charset="0"/>
              </a:rPr>
              <a:t>Paragraph 1</a:t>
            </a:r>
            <a:endParaRPr lang="zh-CN" alt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右箭头 9"/>
          <p:cNvSpPr/>
          <p:nvPr/>
        </p:nvSpPr>
        <p:spPr>
          <a:xfrm>
            <a:off x="0" y="3212976"/>
            <a:ext cx="2483768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0" y="5085184"/>
            <a:ext cx="2483768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2852936"/>
            <a:ext cx="19442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 smtClean="0">
                <a:latin typeface="Times New Roman" pitchFamily="18" charset="0"/>
                <a:cs typeface="Times New Roman" pitchFamily="18" charset="0"/>
              </a:rPr>
              <a:t>Paragraph 2</a:t>
            </a:r>
            <a:endParaRPr lang="zh-CN" alt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725144"/>
            <a:ext cx="19442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 smtClean="0">
                <a:latin typeface="Times New Roman" pitchFamily="18" charset="0"/>
                <a:cs typeface="Times New Roman" pitchFamily="18" charset="0"/>
              </a:rPr>
              <a:t>Paragraph 3</a:t>
            </a:r>
            <a:endParaRPr lang="zh-CN" alt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/>
      <p:bldP spid="10" grpId="0" animBg="1"/>
      <p:bldP spid="11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83582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 1</a:t>
            </a:r>
          </a:p>
          <a:p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 Nancy’s diary and match the paragraphs (1-3) with the main idea(a-c).</a:t>
            </a:r>
            <a:endParaRPr lang="zh-CN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1560" y="1340768"/>
            <a:ext cx="314324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Paragraph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Paragraph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Paragraph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57720" y="1268760"/>
            <a:ext cx="4286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a) Suggestions from Nancy’s teacher</a:t>
            </a:r>
            <a:endParaRPr lang="zh-CN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2852936"/>
            <a:ext cx="457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b) Nancy’s English learning now.</a:t>
            </a:r>
            <a:endParaRPr lang="zh-CN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720" y="4869160"/>
            <a:ext cx="4286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c) Nancy’s trouble in learning English two years ago.</a:t>
            </a:r>
            <a:endParaRPr lang="zh-CN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2915816" y="1844824"/>
            <a:ext cx="2016224" cy="3312368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2915816" y="1628800"/>
            <a:ext cx="1944216" cy="1512168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2915816" y="3284984"/>
            <a:ext cx="1944216" cy="1713942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2844" y="1214422"/>
          <a:ext cx="8858313" cy="4937760"/>
        </p:xfrm>
        <a:graphic>
          <a:graphicData uri="http://schemas.openxmlformats.org/drawingml/2006/table">
            <a:tbl>
              <a:tblPr/>
              <a:tblGrid>
                <a:gridCol w="1857388"/>
                <a:gridCol w="3857652"/>
                <a:gridCol w="3143273"/>
              </a:tblGrid>
              <a:tr h="3800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700" b="1" kern="1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Two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years ago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Trouble1: </a:t>
                      </a:r>
                      <a:r>
                        <a:rPr lang="en-US" sz="27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Listening</a:t>
                      </a:r>
                      <a:endParaRPr lang="zh-CN" sz="2700" b="1" kern="100" dirty="0">
                        <a:solidFill>
                          <a:srgbClr val="FF0000"/>
                        </a:solidFill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1 the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speed of the recording was too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fast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2 couldn’t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understand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Trouble2: 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33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700" b="1" kern="1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Suggestions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1 use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simple words and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sentences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2 try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to make the meaning clear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3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700" b="1" kern="100" dirty="0" smtClean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Now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1 still don’t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understand every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word</a:t>
                      </a: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2 don’t </a:t>
                      </a:r>
                      <a:r>
                        <a:rPr lang="en-US" sz="2700" b="1" kern="100" dirty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give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ea typeface="宋体"/>
                          <a:cs typeface="Times New Roman" pitchFamily="18" charset="0"/>
                        </a:rPr>
                        <a:t>up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700" b="1" kern="100" dirty="0"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47508" marR="47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86644" y="1142984"/>
            <a:ext cx="16430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Speaking</a:t>
            </a:r>
            <a:endParaRPr lang="zh-CN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9322" y="1643050"/>
            <a:ext cx="32146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spoke very slowly</a:t>
            </a:r>
            <a:endParaRPr lang="zh-CN" altLang="en-US" sz="27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2852936"/>
            <a:ext cx="42484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don’t try to understand every word</a:t>
            </a:r>
          </a:p>
          <a:p>
            <a:r>
              <a:rPr lang="en-US" altLang="zh-CN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catch some key words</a:t>
            </a:r>
          </a:p>
          <a:p>
            <a:r>
              <a:rPr lang="en-US" altLang="zh-CN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understand the main idea</a:t>
            </a:r>
            <a:endParaRPr lang="zh-CN" altLang="en-US" sz="25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4509120"/>
            <a:ext cx="3347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not so nervous</a:t>
            </a:r>
          </a:p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speak more</a:t>
            </a:r>
          </a:p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not afraid of making mistakes</a:t>
            </a:r>
            <a:endParaRPr lang="zh-CN" altLang="en-US" sz="27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142852"/>
            <a:ext cx="692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 2</a:t>
            </a:r>
          </a:p>
          <a:p>
            <a:r>
              <a:rPr lang="en-US" altLang="zh-CN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 again and complete the table.</a:t>
            </a:r>
            <a:endParaRPr lang="zh-CN" altLang="en-US" sz="2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628800"/>
            <a:ext cx="684076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 3</a:t>
            </a:r>
          </a:p>
          <a:p>
            <a:endParaRPr lang="en-US" altLang="zh-CN" sz="35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 two passages and underline the sentences about English learning ways.</a:t>
            </a:r>
            <a:endParaRPr lang="zh-CN" altLang="en-US" sz="3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28794" y="1571612"/>
            <a:ext cx="635798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征文</a:t>
            </a:r>
            <a:endParaRPr lang="en-US" altLang="zh-CN" sz="3600" b="1" dirty="0" smtClean="0">
              <a:latin typeface="华文楷体" pitchFamily="2" charset="-122"/>
              <a:ea typeface="华文楷体" pitchFamily="2" charset="-122"/>
            </a:endParaRPr>
          </a:p>
          <a:p>
            <a:pPr algn="ctr"/>
            <a:endParaRPr lang="en-US" altLang="zh-CN" sz="36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同学们，在你读完</a:t>
            </a:r>
            <a:r>
              <a:rPr lang="en-US" altLang="zh-CN" sz="3200" b="1" dirty="0" smtClean="0"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Nancy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的文章后，是否也想动笔写下自己英语学习的经历呢？如果你也想，就请你以</a:t>
            </a:r>
            <a:r>
              <a:rPr lang="en-US" altLang="zh-CN" sz="3200" b="1" dirty="0" smtClean="0"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My English Learning Experience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为题，和大家分享你的英语学习经历吧！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b="1" dirty="0"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5" name="图片 4" descr="Ell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642918"/>
            <a:ext cx="3429024" cy="963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9512" y="908720"/>
          <a:ext cx="8715404" cy="5606389"/>
        </p:xfrm>
        <a:graphic>
          <a:graphicData uri="http://schemas.openxmlformats.org/drawingml/2006/table">
            <a:tbl>
              <a:tblPr/>
              <a:tblGrid>
                <a:gridCol w="2699461"/>
                <a:gridCol w="2882393"/>
                <a:gridCol w="3133550"/>
              </a:tblGrid>
              <a:tr h="1522455">
                <a:tc>
                  <a:txBody>
                    <a:bodyPr/>
                    <a:lstStyle/>
                    <a:p>
                      <a:pPr algn="ctr"/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_____</a:t>
                      </a:r>
                      <a:r>
                        <a:rPr lang="en-US" sz="2700" b="1" kern="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years </a:t>
                      </a:r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ago</a:t>
                      </a:r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Trouble1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/>
                      <a:endParaRPr lang="en-US" altLang="zh-CN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CN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Trouble 2:</a:t>
                      </a:r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069">
                <a:tc>
                  <a:txBody>
                    <a:bodyPr/>
                    <a:lstStyle/>
                    <a:p>
                      <a:pPr algn="l"/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Suggestions /</a:t>
                      </a:r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700" b="1" kern="100" dirty="0">
                          <a:latin typeface="Times New Roman" pitchFamily="18" charset="0"/>
                          <a:cs typeface="Times New Roman" pitchFamily="18" charset="0"/>
                        </a:rPr>
                        <a:t> English learning </a:t>
                      </a:r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ways</a:t>
                      </a:r>
                    </a:p>
                    <a:p>
                      <a:pPr algn="ctr"/>
                      <a:endParaRPr lang="en-US" altLang="zh-CN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zh-CN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700" b="1" kern="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069">
                <a:tc>
                  <a:txBody>
                    <a:bodyPr/>
                    <a:lstStyle/>
                    <a:p>
                      <a:pPr algn="ctr"/>
                      <a:endParaRPr lang="en-US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700" b="1" kern="100" dirty="0" smtClean="0">
                          <a:latin typeface="Times New Roman" pitchFamily="18" charset="0"/>
                          <a:cs typeface="Times New Roman" pitchFamily="18" charset="0"/>
                        </a:rPr>
                        <a:t>Now</a:t>
                      </a:r>
                    </a:p>
                    <a:p>
                      <a:pPr algn="ctr"/>
                      <a:endParaRPr lang="en-US" altLang="zh-CN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en-US" sz="2700" b="1" kern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en-US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700" b="1" kern="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38" marR="6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57620" y="15389"/>
            <a:ext cx="528638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至少补全表格第一列，写出一个英语学习方面的困难</a:t>
            </a:r>
            <a:endParaRPr kumimoji="0" lang="zh-CN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 4</a:t>
            </a:r>
          </a:p>
          <a:p>
            <a:r>
              <a:rPr lang="en-US" altLang="zh-CN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Complete the table.</a:t>
            </a:r>
            <a:endParaRPr lang="zh-CN" altLang="en-US" sz="2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34076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1don’t like reading</a:t>
            </a:r>
          </a:p>
          <a:p>
            <a:r>
              <a:rPr lang="en-US" altLang="zh-CN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read slowly</a:t>
            </a:r>
            <a:endParaRPr lang="zh-CN" altLang="en-US" sz="27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836712"/>
            <a:ext cx="8640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</a:t>
            </a:r>
            <a:endParaRPr lang="zh-CN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836712"/>
            <a:ext cx="14401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zh-CN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6050" y="2571744"/>
            <a:ext cx="32403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choose interesting passages</a:t>
            </a:r>
          </a:p>
          <a:p>
            <a:r>
              <a:rPr lang="en-US" altLang="zh-CN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read every day</a:t>
            </a:r>
          </a:p>
          <a:p>
            <a:r>
              <a:rPr lang="en-US" altLang="zh-CN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don’t look up every word</a:t>
            </a:r>
            <a:endParaRPr lang="zh-CN" altLang="en-US" sz="27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4857760"/>
            <a:ext cx="32403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7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 read quickly</a:t>
            </a:r>
          </a:p>
          <a:p>
            <a:r>
              <a:rPr lang="en-US" altLang="zh-CN" sz="27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 can guess new </a:t>
            </a:r>
          </a:p>
          <a:p>
            <a:r>
              <a:rPr lang="en-US" altLang="zh-CN" sz="27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words’ meaning</a:t>
            </a:r>
            <a:endParaRPr lang="zh-CN" altLang="en-US" sz="27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551</TotalTime>
  <Words>517</Words>
  <Application>Microsoft Office PowerPoint</Application>
  <PresentationFormat>全屏显示(4:3)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聚合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jing</dc:creator>
  <cp:lastModifiedBy>class</cp:lastModifiedBy>
  <cp:revision>116</cp:revision>
  <dcterms:created xsi:type="dcterms:W3CDTF">2015-03-22T13:52:33Z</dcterms:created>
  <dcterms:modified xsi:type="dcterms:W3CDTF">2015-04-14T01:59:42Z</dcterms:modified>
</cp:coreProperties>
</file>